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10287000" cx="18288000"/>
  <p:notesSz cx="6858000" cy="9144000"/>
  <p:embeddedFontLst>
    <p:embeddedFont>
      <p:font typeface="Roboto"/>
      <p:regular r:id="rId48"/>
      <p:bold r:id="rId49"/>
      <p:italic r:id="rId50"/>
      <p:boldItalic r:id="rId51"/>
    </p:embeddedFont>
    <p:embeddedFont>
      <p:font typeface="Playfair Display Black"/>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layfairDisplayBlack-boldItalic.fntdata"/><Relationship Id="rId52" Type="http://schemas.openxmlformats.org/officeDocument/2006/relationships/font" Target="fonts/PlayfairDisplayBlack-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2a1b4557a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92a1b4557a_0_6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2a1b4557a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92a1b4557a_0_6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2a1b4557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a:t>
            </a:r>
            <a:endParaRPr/>
          </a:p>
          <a:p>
            <a:pPr indent="-298450" lvl="0" marL="457200" rtl="0" algn="l">
              <a:spcBef>
                <a:spcPts val="0"/>
              </a:spcBef>
              <a:spcAft>
                <a:spcPts val="0"/>
              </a:spcAft>
              <a:buSzPts val="1100"/>
              <a:buChar char="●"/>
            </a:pPr>
            <a:r>
              <a:rPr lang="en-US"/>
              <a:t>Immersive collaboration: Students can all always feel like they are </a:t>
            </a:r>
            <a:r>
              <a:rPr lang="en-US"/>
              <a:t>together</a:t>
            </a:r>
            <a:r>
              <a:rPr lang="en-US"/>
              <a:t> in-person → Creates a more interactive and immersive </a:t>
            </a:r>
            <a:r>
              <a:rPr lang="en-US"/>
              <a:t>learning</a:t>
            </a:r>
            <a:r>
              <a:rPr lang="en-US"/>
              <a:t> experience</a:t>
            </a:r>
            <a:endParaRPr/>
          </a:p>
          <a:p>
            <a:pPr indent="-298450" lvl="0" marL="457200" rtl="0" algn="l">
              <a:spcBef>
                <a:spcPts val="0"/>
              </a:spcBef>
              <a:spcAft>
                <a:spcPts val="0"/>
              </a:spcAft>
              <a:buSzPts val="1100"/>
              <a:buChar char="●"/>
            </a:pPr>
            <a:r>
              <a:rPr lang="en-US"/>
              <a:t>Visual learning: AR can enhance visual learning through overlays, models, popups</a:t>
            </a:r>
            <a:endParaRPr/>
          </a:p>
          <a:p>
            <a:pPr indent="-298450" lvl="0" marL="457200" rtl="0" algn="l">
              <a:spcBef>
                <a:spcPts val="0"/>
              </a:spcBef>
              <a:spcAft>
                <a:spcPts val="0"/>
              </a:spcAft>
              <a:buSzPts val="1100"/>
              <a:buChar char="●"/>
            </a:pPr>
            <a:r>
              <a:rPr lang="en-US"/>
              <a:t>Hands-free learning: AR enables hands-free learning (like through AR glasses) → Allows students to interact and engage with content/peers more easily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Device compatibility: AR apps require very </a:t>
            </a:r>
            <a:r>
              <a:rPr lang="en-US"/>
              <a:t>specific, advanced hardware → Limited access, especially considering whether schools would be providing the hardware</a:t>
            </a:r>
            <a:endParaRPr/>
          </a:p>
          <a:p>
            <a:pPr indent="-298450" lvl="0" marL="457200" rtl="0" algn="l">
              <a:spcBef>
                <a:spcPts val="0"/>
              </a:spcBef>
              <a:spcAft>
                <a:spcPts val="0"/>
              </a:spcAft>
              <a:buSzPts val="1100"/>
              <a:buChar char="●"/>
            </a:pPr>
            <a:r>
              <a:rPr lang="en-US"/>
              <a:t>Learning curve: People have little to no experience with AR → Difficult to learn and barrier to adoption</a:t>
            </a:r>
            <a:endParaRPr/>
          </a:p>
          <a:p>
            <a:pPr indent="-298450" lvl="0" marL="457200" rtl="0" algn="l">
              <a:spcBef>
                <a:spcPts val="0"/>
              </a:spcBef>
              <a:spcAft>
                <a:spcPts val="0"/>
              </a:spcAft>
              <a:buSzPts val="1100"/>
              <a:buChar char="●"/>
            </a:pPr>
            <a:r>
              <a:rPr lang="en-US"/>
              <a:t>Privacy concerns: Considering minors and educational settings, camera and location tracking raises privacy concerns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MOBILE</a:t>
            </a:r>
            <a:endParaRPr/>
          </a:p>
          <a:p>
            <a:pPr indent="-298450" lvl="0" marL="457200" rtl="0" algn="l">
              <a:spcBef>
                <a:spcPts val="0"/>
              </a:spcBef>
              <a:spcAft>
                <a:spcPts val="0"/>
              </a:spcAft>
              <a:buSzPts val="1100"/>
              <a:buChar char="●"/>
            </a:pPr>
            <a:r>
              <a:rPr lang="en-US"/>
              <a:t>Accessibility: Mobile apps can run on many devices across multiple platforms (like phone or tablet, Android or iOS) → Broader audience can access</a:t>
            </a:r>
            <a:endParaRPr/>
          </a:p>
          <a:p>
            <a:pPr indent="-298450" lvl="0" marL="457200" rtl="0" algn="l">
              <a:spcBef>
                <a:spcPts val="0"/>
              </a:spcBef>
              <a:spcAft>
                <a:spcPts val="0"/>
              </a:spcAft>
              <a:buSzPts val="1100"/>
              <a:buChar char="●"/>
            </a:pPr>
            <a:r>
              <a:rPr lang="en-US"/>
              <a:t>User familiarity: Many people are familiar with using mobile apps → More likely to adopt new app</a:t>
            </a:r>
            <a:endParaRPr/>
          </a:p>
          <a:p>
            <a:pPr indent="-298450" lvl="0" marL="457200" rtl="0" algn="l">
              <a:spcBef>
                <a:spcPts val="0"/>
              </a:spcBef>
              <a:spcAft>
                <a:spcPts val="0"/>
              </a:spcAft>
              <a:buSzPts val="1100"/>
              <a:buChar char="●"/>
            </a:pPr>
            <a:r>
              <a:rPr lang="en-US"/>
              <a:t>Remote learning: Students are able to collaborate and use app to learn remotely → Offers greater flexibility and encourages greater use of the app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Screen size constraints: Mobile apps perform on smaller screens → Less content can be displayed, certain interactive features (like drawing) can be more difficult</a:t>
            </a:r>
            <a:endParaRPr/>
          </a:p>
          <a:p>
            <a:pPr indent="-298450" lvl="0" marL="457200" rtl="0" algn="l">
              <a:spcBef>
                <a:spcPts val="0"/>
              </a:spcBef>
              <a:spcAft>
                <a:spcPts val="0"/>
              </a:spcAft>
              <a:buSzPts val="1100"/>
              <a:buChar char="●"/>
            </a:pPr>
            <a:r>
              <a:rPr lang="en-US"/>
              <a:t>Distractions: Mobile apps can serve as a distraction → Could affect the focus and quality of collaboration between students</a:t>
            </a:r>
            <a:endParaRPr/>
          </a:p>
          <a:p>
            <a:pPr indent="-298450" lvl="0" marL="457200" rtl="0" algn="l">
              <a:spcBef>
                <a:spcPts val="0"/>
              </a:spcBef>
              <a:spcAft>
                <a:spcPts val="0"/>
              </a:spcAft>
              <a:buSzPts val="1100"/>
              <a:buChar char="●"/>
            </a:pPr>
            <a:r>
              <a:rPr lang="en-US"/>
              <a:t>Applicability: App can be less applicable to certain fields (like chemistry) that require a lot of physical interaction, manipulation, working with models, etc. → Difficult to replicate through solely a screen, no physical interaction capabilities</a:t>
            </a:r>
            <a:endParaRPr/>
          </a:p>
        </p:txBody>
      </p:sp>
      <p:sp>
        <p:nvSpPr>
          <p:cNvPr id="526" name="Google Shape;526;g292a1b4557a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Additional things to consider when choosing mobile interface:</a:t>
            </a:r>
            <a:endParaRPr/>
          </a:p>
          <a:p>
            <a:pPr indent="-298450" lvl="1" marL="914400" rtl="0" algn="l">
              <a:spcBef>
                <a:spcPts val="0"/>
              </a:spcBef>
              <a:spcAft>
                <a:spcPts val="0"/>
              </a:spcAft>
              <a:buSzPts val="1100"/>
              <a:buChar char="○"/>
            </a:pPr>
            <a:r>
              <a:rPr lang="en-US"/>
              <a:t>Must consider the assumptions being made about students’ access to technology</a:t>
            </a:r>
            <a:endParaRPr/>
          </a:p>
          <a:p>
            <a:pPr indent="-298450" lvl="2" marL="1371600" rtl="0" algn="l">
              <a:spcBef>
                <a:spcPts val="0"/>
              </a:spcBef>
              <a:spcAft>
                <a:spcPts val="0"/>
              </a:spcAft>
              <a:buSzPts val="1100"/>
              <a:buChar char="■"/>
            </a:pPr>
            <a:r>
              <a:rPr lang="en-US"/>
              <a:t>Mobile phones not provided by schools, like Chromebooks or tablets are</a:t>
            </a:r>
            <a:endParaRPr/>
          </a:p>
          <a:p>
            <a:pPr indent="-298450" lvl="2" marL="1371600" rtl="0" algn="l">
              <a:spcBef>
                <a:spcPts val="0"/>
              </a:spcBef>
              <a:spcAft>
                <a:spcPts val="0"/>
              </a:spcAft>
              <a:buSzPts val="1100"/>
              <a:buChar char="■"/>
            </a:pPr>
            <a:r>
              <a:rPr lang="en-US"/>
              <a:t>Different backgrounds and experiences with technology → Different </a:t>
            </a:r>
            <a:r>
              <a:rPr lang="en-US"/>
              <a:t>learning</a:t>
            </a:r>
            <a:r>
              <a:rPr lang="en-US"/>
              <a:t> curves</a:t>
            </a:r>
            <a:endParaRPr/>
          </a:p>
          <a:p>
            <a:pPr indent="-298450" lvl="1" marL="914400" rtl="0" algn="l">
              <a:spcBef>
                <a:spcPts val="0"/>
              </a:spcBef>
              <a:spcAft>
                <a:spcPts val="0"/>
              </a:spcAft>
              <a:buSzPts val="1100"/>
              <a:buChar char="○"/>
            </a:pPr>
            <a:r>
              <a:rPr lang="en-US"/>
              <a:t>How will parents view the use of this tool as a mobile app?</a:t>
            </a:r>
            <a:endParaRPr/>
          </a:p>
        </p:txBody>
      </p:sp>
      <p:sp>
        <p:nvSpPr>
          <p:cNvPr id="556" name="Google Shape;5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Scope and objective: What do we want the </a:t>
            </a:r>
            <a:r>
              <a:rPr lang="en-US"/>
              <a:t>main</a:t>
            </a:r>
            <a:r>
              <a:rPr lang="en-US"/>
              <a:t> features of our app to be? How many options do we provide? </a:t>
            </a:r>
            <a:endParaRPr/>
          </a:p>
          <a:p>
            <a:pPr indent="-298450" lvl="1" marL="914400" rtl="0" algn="l">
              <a:spcBef>
                <a:spcPts val="0"/>
              </a:spcBef>
              <a:spcAft>
                <a:spcPts val="0"/>
              </a:spcAft>
              <a:buSzPts val="1100"/>
              <a:buChar char="○"/>
            </a:pPr>
            <a:r>
              <a:rPr lang="en-US"/>
              <a:t>How would we feel if we were in the students shoes using this app → Consider both as HS and university students</a:t>
            </a:r>
            <a:endParaRPr/>
          </a:p>
          <a:p>
            <a:pPr indent="-298450" lvl="0" marL="457200" rtl="0" algn="l">
              <a:spcBef>
                <a:spcPts val="0"/>
              </a:spcBef>
              <a:spcAft>
                <a:spcPts val="0"/>
              </a:spcAft>
              <a:buSzPts val="1100"/>
              <a:buChar char="●"/>
            </a:pPr>
            <a:r>
              <a:rPr lang="en-US"/>
              <a:t>Features: Want to emphasize the collaborative nature of app</a:t>
            </a:r>
            <a:endParaRPr/>
          </a:p>
          <a:p>
            <a:pPr indent="-298450" lvl="1" marL="914400" rtl="0" algn="l">
              <a:spcBef>
                <a:spcPts val="0"/>
              </a:spcBef>
              <a:spcAft>
                <a:spcPts val="0"/>
              </a:spcAft>
              <a:buSzPts val="1100"/>
              <a:buChar char="○"/>
            </a:pPr>
            <a:r>
              <a:rPr lang="en-US"/>
              <a:t>What makes collaboration through our app different and more seamless compared to other methods?</a:t>
            </a:r>
            <a:endParaRPr/>
          </a:p>
        </p:txBody>
      </p:sp>
      <p:sp>
        <p:nvSpPr>
          <p:cNvPr id="623" name="Google Shape;6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2a1b4557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92a1b4557a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2a1b4557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292a1b4557a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d026e59c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5d026e59ce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92a1b455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92a1b4557a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Environment and apparatus</a:t>
            </a:r>
            <a:endParaRPr/>
          </a:p>
          <a:p>
            <a:pPr indent="-298450" lvl="0" marL="457200" rtl="0" algn="l">
              <a:spcBef>
                <a:spcPts val="0"/>
              </a:spcBef>
              <a:spcAft>
                <a:spcPts val="0"/>
              </a:spcAft>
              <a:buSzPts val="1100"/>
              <a:buChar char="●"/>
            </a:pPr>
            <a:r>
              <a:rPr lang="en-US"/>
              <a:t>Zoom:</a:t>
            </a:r>
            <a:endParaRPr/>
          </a:p>
          <a:p>
            <a:pPr indent="-298450" lvl="1" marL="914400" rtl="0" algn="l">
              <a:spcBef>
                <a:spcPts val="0"/>
              </a:spcBef>
              <a:spcAft>
                <a:spcPts val="0"/>
              </a:spcAft>
              <a:buSzPts val="1100"/>
              <a:buChar char="○"/>
            </a:pPr>
            <a:r>
              <a:rPr lang="en-US"/>
              <a:t>Can’t read facial expressions</a:t>
            </a:r>
            <a:endParaRPr/>
          </a:p>
          <a:p>
            <a:pPr indent="-298450" lvl="1" marL="914400" rtl="0" algn="l">
              <a:spcBef>
                <a:spcPts val="0"/>
              </a:spcBef>
              <a:spcAft>
                <a:spcPts val="0"/>
              </a:spcAft>
              <a:buSzPts val="1100"/>
              <a:buChar char="○"/>
            </a:pPr>
            <a:r>
              <a:rPr lang="en-US"/>
              <a:t>Asking participants to narrate may be awkward</a:t>
            </a:r>
            <a:endParaRPr/>
          </a:p>
          <a:p>
            <a:pPr indent="-298450" lvl="1" marL="914400" rtl="0" algn="l">
              <a:spcBef>
                <a:spcPts val="0"/>
              </a:spcBef>
              <a:spcAft>
                <a:spcPts val="0"/>
              </a:spcAft>
              <a:buSzPts val="1100"/>
              <a:buChar char="○"/>
            </a:pPr>
            <a:r>
              <a:rPr lang="en-US"/>
              <a:t>Quiet areas allowed participants to focus on app</a:t>
            </a:r>
            <a:endParaRPr/>
          </a:p>
          <a:p>
            <a:pPr indent="-298450" lvl="0" marL="457200" rtl="0" algn="l">
              <a:spcBef>
                <a:spcPts val="0"/>
              </a:spcBef>
              <a:spcAft>
                <a:spcPts val="0"/>
              </a:spcAft>
              <a:buSzPts val="1100"/>
              <a:buChar char="●"/>
            </a:pPr>
            <a:r>
              <a:rPr lang="en-US"/>
              <a:t>In person:</a:t>
            </a:r>
            <a:endParaRPr/>
          </a:p>
          <a:p>
            <a:pPr indent="-298450" lvl="1" marL="914400" rtl="0" algn="l">
              <a:spcBef>
                <a:spcPts val="0"/>
              </a:spcBef>
              <a:spcAft>
                <a:spcPts val="0"/>
              </a:spcAft>
              <a:buSzPts val="1100"/>
              <a:buChar char="○"/>
            </a:pPr>
            <a:r>
              <a:rPr lang="en-US"/>
              <a:t>Can read facial expressions and body language</a:t>
            </a:r>
            <a:endParaRPr/>
          </a:p>
          <a:p>
            <a:pPr indent="-298450" lvl="1" marL="914400" rtl="0" algn="l">
              <a:spcBef>
                <a:spcPts val="0"/>
              </a:spcBef>
              <a:spcAft>
                <a:spcPts val="0"/>
              </a:spcAft>
              <a:buSzPts val="1100"/>
              <a:buChar char="○"/>
            </a:pPr>
            <a:r>
              <a:rPr lang="en-US"/>
              <a:t>Environment of common area may have affected how comfortable participant was narrating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Procedure:</a:t>
            </a:r>
            <a:endParaRPr/>
          </a:p>
          <a:p>
            <a:pPr indent="-298450" lvl="0" marL="457200" rtl="0" algn="l">
              <a:spcBef>
                <a:spcPts val="0"/>
              </a:spcBef>
              <a:spcAft>
                <a:spcPts val="0"/>
              </a:spcAft>
              <a:buSzPts val="1100"/>
              <a:buChar char="●"/>
            </a:pPr>
            <a:r>
              <a:rPr lang="en-US"/>
              <a:t>What does “guiding” mean? What </a:t>
            </a:r>
            <a:r>
              <a:rPr lang="en-US"/>
              <a:t>constitutes needing to step in?</a:t>
            </a:r>
            <a:endParaRPr/>
          </a:p>
          <a:p>
            <a:pPr indent="-298450" lvl="0" marL="457200" rtl="0" algn="l">
              <a:spcBef>
                <a:spcPts val="0"/>
              </a:spcBef>
              <a:spcAft>
                <a:spcPts val="0"/>
              </a:spcAft>
              <a:buSzPts val="1100"/>
              <a:buChar char="●"/>
            </a:pPr>
            <a:r>
              <a:rPr lang="en-US"/>
              <a:t>Should we have explained what a “huddle” was beforehand?</a:t>
            </a:r>
            <a:endParaRPr/>
          </a:p>
        </p:txBody>
      </p:sp>
      <p:sp>
        <p:nvSpPr>
          <p:cNvPr id="953" name="Google Shape;95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5d0dd1d08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25d0dd1d086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9448acf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29448acf4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92a1b4557a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292a1b4557a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92a1b4557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92a1b4557a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5d0dd1d0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Process data:</a:t>
            </a:r>
            <a:endParaRPr/>
          </a:p>
          <a:p>
            <a:pPr indent="-298450" lvl="0" marL="457200" rtl="0" algn="l">
              <a:spcBef>
                <a:spcPts val="0"/>
              </a:spcBef>
              <a:spcAft>
                <a:spcPts val="0"/>
              </a:spcAft>
              <a:buSzPts val="1100"/>
              <a:buChar char="●"/>
            </a:pPr>
            <a:r>
              <a:rPr lang="en-US"/>
              <a:t>First number is average completion time during first round, second number is during second round</a:t>
            </a:r>
            <a:endParaRPr/>
          </a:p>
          <a:p>
            <a:pPr indent="-298450" lvl="0" marL="457200" rtl="0" algn="l">
              <a:spcBef>
                <a:spcPts val="0"/>
              </a:spcBef>
              <a:spcAft>
                <a:spcPts val="0"/>
              </a:spcAft>
              <a:buSzPts val="1100"/>
              <a:buChar char="●"/>
            </a:pPr>
            <a:r>
              <a:rPr lang="en-US"/>
              <a:t>In general: Task completion times decreased significantly</a:t>
            </a:r>
            <a:endParaRPr/>
          </a:p>
          <a:p>
            <a:pPr indent="-298450" lvl="0" marL="457200" rtl="0" algn="l">
              <a:spcBef>
                <a:spcPts val="0"/>
              </a:spcBef>
              <a:spcAft>
                <a:spcPts val="0"/>
              </a:spcAft>
              <a:buSzPts val="1100"/>
              <a:buChar char="●"/>
            </a:pPr>
            <a:r>
              <a:rPr lang="en-US"/>
              <a:t>A lot of participants were confused about working the camera – The “DONE” button (adopted from iOS camera feature)</a:t>
            </a:r>
            <a:endParaRPr/>
          </a:p>
          <a:p>
            <a:pPr indent="-298450" lvl="0" marL="457200" rtl="0" algn="l">
              <a:spcBef>
                <a:spcPts val="0"/>
              </a:spcBef>
              <a:spcAft>
                <a:spcPts val="0"/>
              </a:spcAft>
              <a:buSzPts val="1100"/>
              <a:buChar char="●"/>
            </a:pPr>
            <a:r>
              <a:rPr lang="en-US"/>
              <a:t>All participants hesitated on the question page → Had to guide C and E to “find their question” by reading the available options → Is there a better way to indicate your own asked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Bottom-line data:</a:t>
            </a:r>
            <a:endParaRPr/>
          </a:p>
          <a:p>
            <a:pPr indent="-298450" lvl="0" marL="457200" rtl="0" algn="l">
              <a:spcBef>
                <a:spcPts val="0"/>
              </a:spcBef>
              <a:spcAft>
                <a:spcPts val="0"/>
              </a:spcAft>
              <a:buSzPts val="1100"/>
              <a:buChar char="●"/>
            </a:pPr>
            <a:r>
              <a:rPr lang="en-US"/>
              <a:t>Generally positive feedback after testing completed</a:t>
            </a:r>
            <a:endParaRPr/>
          </a:p>
          <a:p>
            <a:pPr indent="-298450" lvl="0" marL="457200" rtl="0" algn="l">
              <a:spcBef>
                <a:spcPts val="0"/>
              </a:spcBef>
              <a:spcAft>
                <a:spcPts val="0"/>
              </a:spcAft>
              <a:buSzPts val="1100"/>
              <a:buChar char="●"/>
            </a:pPr>
            <a:r>
              <a:rPr lang="en-US"/>
              <a:t>High task satisfaction and success rates → Participants felt like they were knowledgeable enough to navigate through the app and complete the tasks (even during the first round)</a:t>
            </a:r>
            <a:endParaRPr/>
          </a:p>
          <a:p>
            <a:pPr indent="-298450" lvl="0" marL="457200" rtl="0" algn="l">
              <a:spcBef>
                <a:spcPts val="0"/>
              </a:spcBef>
              <a:spcAft>
                <a:spcPts val="0"/>
              </a:spcAft>
              <a:buSzPts val="1100"/>
              <a:buChar char="●"/>
            </a:pPr>
            <a:r>
              <a:rPr lang="en-US"/>
              <a:t>Low error rates → Only errors occurred with camera during complex task → After first round, participants made no clicking errors</a:t>
            </a:r>
            <a:endParaRPr/>
          </a:p>
        </p:txBody>
      </p:sp>
      <p:sp>
        <p:nvSpPr>
          <p:cNvPr id="1121" name="Google Shape;1121;g25d0dd1d086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92a1b4557a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Other observations and considerations:</a:t>
            </a:r>
            <a:endParaRPr/>
          </a:p>
          <a:p>
            <a:pPr indent="-298450" lvl="0" marL="457200" rtl="0" algn="l">
              <a:spcBef>
                <a:spcPts val="0"/>
              </a:spcBef>
              <a:spcAft>
                <a:spcPts val="0"/>
              </a:spcAft>
              <a:buSzPts val="1100"/>
              <a:buChar char="●"/>
            </a:pPr>
            <a:r>
              <a:rPr lang="en-US"/>
              <a:t>Moderate task took the most time to complete</a:t>
            </a:r>
            <a:endParaRPr/>
          </a:p>
          <a:p>
            <a:pPr indent="-298450" lvl="1" marL="914400" rtl="0" algn="l">
              <a:spcBef>
                <a:spcPts val="0"/>
              </a:spcBef>
              <a:spcAft>
                <a:spcPts val="0"/>
              </a:spcAft>
              <a:buSzPts val="1100"/>
              <a:buChar char="○"/>
            </a:pPr>
            <a:r>
              <a:rPr lang="en-US"/>
              <a:t>Interesting because “asking your own question” seems like a thing most users would do</a:t>
            </a:r>
            <a:endParaRPr/>
          </a:p>
          <a:p>
            <a:pPr indent="-298450" lvl="1" marL="914400" rtl="0" algn="l">
              <a:spcBef>
                <a:spcPts val="0"/>
              </a:spcBef>
              <a:spcAft>
                <a:spcPts val="0"/>
              </a:spcAft>
              <a:buSzPts val="1100"/>
              <a:buChar char="○"/>
            </a:pPr>
            <a:r>
              <a:rPr lang="en-US"/>
              <a:t>Does longer completion time correlate with actual user performance? Does this give us insight into whether or not students would feel prompted to just </a:t>
            </a:r>
            <a:r>
              <a:rPr lang="en-US"/>
              <a:t>join</a:t>
            </a:r>
            <a:r>
              <a:rPr lang="en-US"/>
              <a:t> a </a:t>
            </a:r>
            <a:r>
              <a:rPr lang="en-US"/>
              <a:t>public</a:t>
            </a:r>
            <a:r>
              <a:rPr lang="en-US"/>
              <a:t> question instead of going through the extra hassle?</a:t>
            </a:r>
            <a:endParaRPr/>
          </a:p>
          <a:p>
            <a:pPr indent="-298450" lvl="0" marL="457200" rtl="0" algn="l">
              <a:spcBef>
                <a:spcPts val="0"/>
              </a:spcBef>
              <a:spcAft>
                <a:spcPts val="0"/>
              </a:spcAft>
              <a:buSzPts val="1100"/>
              <a:buChar char="●"/>
            </a:pPr>
            <a:r>
              <a:rPr lang="en-US"/>
              <a:t>Screens with more UI: Question queue page, question specific pages</a:t>
            </a:r>
            <a:endParaRPr/>
          </a:p>
          <a:p>
            <a:pPr indent="-298450" lvl="1" marL="914400" rtl="0" algn="l">
              <a:spcBef>
                <a:spcPts val="0"/>
              </a:spcBef>
              <a:spcAft>
                <a:spcPts val="0"/>
              </a:spcAft>
              <a:buSzPts val="1100"/>
              <a:buChar char="○"/>
            </a:pPr>
            <a:r>
              <a:rPr lang="en-US"/>
              <a:t>Could it be because of the drawings? Would it be different on an </a:t>
            </a:r>
            <a:r>
              <a:rPr lang="en-US"/>
              <a:t>actual</a:t>
            </a:r>
            <a:r>
              <a:rPr lang="en-US"/>
              <a:t> screen?</a:t>
            </a:r>
            <a:endParaRPr/>
          </a:p>
          <a:p>
            <a:pPr indent="-298450" lvl="0" marL="457200" rtl="0" algn="l">
              <a:spcBef>
                <a:spcPts val="0"/>
              </a:spcBef>
              <a:spcAft>
                <a:spcPts val="0"/>
              </a:spcAft>
              <a:buSzPts val="1100"/>
              <a:buChar char="●"/>
            </a:pPr>
            <a:r>
              <a:rPr lang="en-US"/>
              <a:t>Didn’t know </a:t>
            </a:r>
            <a:r>
              <a:rPr lang="en-US"/>
              <a:t>what</a:t>
            </a:r>
            <a:r>
              <a:rPr lang="en-US"/>
              <a:t> to expect with prototype reactions and navigation</a:t>
            </a:r>
            <a:endParaRPr/>
          </a:p>
          <a:p>
            <a:pPr indent="-298450" lvl="0" marL="457200" rtl="0" algn="l">
              <a:spcBef>
                <a:spcPts val="0"/>
              </a:spcBef>
              <a:spcAft>
                <a:spcPts val="0"/>
              </a:spcAft>
              <a:buSzPts val="1100"/>
              <a:buChar char="●"/>
            </a:pPr>
            <a:r>
              <a:rPr lang="en-US"/>
              <a:t>Paper prototype contributed to longer task completion times → averages were only </a:t>
            </a:r>
            <a:r>
              <a:rPr lang="en-US"/>
              <a:t>taken</a:t>
            </a:r>
            <a:r>
              <a:rPr lang="en-US"/>
              <a:t> from the virtual testing to ensure accuracy</a:t>
            </a:r>
            <a:endParaRPr/>
          </a:p>
          <a:p>
            <a:pPr indent="-298450" lvl="0" marL="457200" rtl="0" algn="l">
              <a:spcBef>
                <a:spcPts val="0"/>
              </a:spcBef>
              <a:spcAft>
                <a:spcPts val="0"/>
              </a:spcAft>
              <a:buSzPts val="1100"/>
              <a:buChar char="●"/>
            </a:pPr>
            <a:r>
              <a:rPr lang="en-US"/>
              <a:t>Marvel prototype didn’t work </a:t>
            </a:r>
            <a:r>
              <a:rPr lang="en-US"/>
              <a:t>consistently</a:t>
            </a:r>
            <a:r>
              <a:rPr lang="en-US"/>
              <a:t> for all Zoom participants </a:t>
            </a:r>
            <a:endParaRPr/>
          </a:p>
          <a:p>
            <a:pPr indent="-298450" lvl="1" marL="914400" rtl="0" algn="l">
              <a:spcBef>
                <a:spcPts val="0"/>
              </a:spcBef>
              <a:spcAft>
                <a:spcPts val="0"/>
              </a:spcAft>
              <a:buSzPts val="1100"/>
              <a:buChar char="○"/>
            </a:pPr>
            <a:r>
              <a:rPr lang="en-US"/>
              <a:t>For F, the camera’s “DONE” button didn’t link them to any screen at all</a:t>
            </a:r>
            <a:endParaRPr/>
          </a:p>
          <a:p>
            <a:pPr indent="-298450" lvl="1" marL="914400" rtl="0" algn="l">
              <a:spcBef>
                <a:spcPts val="0"/>
              </a:spcBef>
              <a:spcAft>
                <a:spcPts val="0"/>
              </a:spcAft>
              <a:buSzPts val="1100"/>
              <a:buChar char="○"/>
            </a:pPr>
            <a:r>
              <a:rPr lang="en-US"/>
              <a:t>Shouldn’t have been involved in testing, was just an additional feature</a:t>
            </a:r>
            <a:endParaRPr/>
          </a:p>
        </p:txBody>
      </p:sp>
      <p:sp>
        <p:nvSpPr>
          <p:cNvPr id="1150" name="Google Shape;1150;g292a1b4557a_0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92a1b4557a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g292a1b4557a_0_6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92a1b4557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292a1b4557a_0_4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User retention</a:t>
            </a:r>
            <a:endParaRPr/>
          </a:p>
          <a:p>
            <a:pPr indent="-298450" lvl="1" marL="914400" rtl="0" algn="l">
              <a:spcBef>
                <a:spcPts val="0"/>
              </a:spcBef>
              <a:spcAft>
                <a:spcPts val="0"/>
              </a:spcAft>
              <a:buSzPts val="1100"/>
              <a:buChar char="○"/>
            </a:pPr>
            <a:r>
              <a:rPr lang="en-US"/>
              <a:t>Generally positive feedback leads us to believe…Students would be more likely to be open to attending office hours</a:t>
            </a:r>
            <a:endParaRPr/>
          </a:p>
          <a:p>
            <a:pPr indent="-298450" lvl="2" marL="1371600" rtl="0" algn="l">
              <a:spcBef>
                <a:spcPts val="0"/>
              </a:spcBef>
              <a:spcAft>
                <a:spcPts val="0"/>
              </a:spcAft>
              <a:buSzPts val="1100"/>
              <a:buChar char="■"/>
            </a:pPr>
            <a:r>
              <a:rPr lang="en-US"/>
              <a:t>Not the same experience of having to have a 1-on-1 </a:t>
            </a:r>
            <a:r>
              <a:rPr lang="en-US"/>
              <a:t>with instructors if students prefer not to meet in that setting</a:t>
            </a:r>
            <a:endParaRPr/>
          </a:p>
          <a:p>
            <a:pPr indent="-298450" lvl="2" marL="1371600" rtl="0" algn="l">
              <a:spcBef>
                <a:spcPts val="0"/>
              </a:spcBef>
              <a:spcAft>
                <a:spcPts val="0"/>
              </a:spcAft>
              <a:buSzPts val="1100"/>
              <a:buChar char="■"/>
            </a:pPr>
            <a:r>
              <a:rPr lang="en-US"/>
              <a:t>Students can meet their peers, but don’t have to actively seek them out</a:t>
            </a:r>
            <a:endParaRPr/>
          </a:p>
          <a:p>
            <a:pPr indent="-298450" lvl="0" marL="457200" rtl="0" algn="l">
              <a:spcBef>
                <a:spcPts val="0"/>
              </a:spcBef>
              <a:spcAft>
                <a:spcPts val="0"/>
              </a:spcAft>
              <a:buSzPts val="1100"/>
              <a:buChar char="●"/>
            </a:pPr>
            <a:r>
              <a:rPr lang="en-US"/>
              <a:t>Increased productivity</a:t>
            </a:r>
            <a:endParaRPr/>
          </a:p>
          <a:p>
            <a:pPr indent="-298450" lvl="1" marL="914400" rtl="0" algn="l">
              <a:spcBef>
                <a:spcPts val="0"/>
              </a:spcBef>
              <a:spcAft>
                <a:spcPts val="0"/>
              </a:spcAft>
              <a:buSzPts val="1100"/>
              <a:buChar char="○"/>
            </a:pPr>
            <a:r>
              <a:rPr lang="en-US"/>
              <a:t>App aimed at increasing student productivity and teacher productivity </a:t>
            </a:r>
            <a:endParaRPr/>
          </a:p>
          <a:p>
            <a:pPr indent="-298450" lvl="1" marL="914400" rtl="0" algn="l">
              <a:spcBef>
                <a:spcPts val="0"/>
              </a:spcBef>
              <a:spcAft>
                <a:spcPts val="0"/>
              </a:spcAft>
              <a:buSzPts val="1100"/>
              <a:buChar char="○"/>
            </a:pPr>
            <a:r>
              <a:rPr lang="en-US"/>
              <a:t>Decreased task completion times in order to access office hours features implies that students will be able to be more productive</a:t>
            </a:r>
            <a:endParaRPr/>
          </a:p>
          <a:p>
            <a:pPr indent="-298450" lvl="0" marL="457200" rtl="0" algn="l">
              <a:spcBef>
                <a:spcPts val="0"/>
              </a:spcBef>
              <a:spcAft>
                <a:spcPts val="0"/>
              </a:spcAft>
              <a:buSzPts val="1100"/>
              <a:buChar char="●"/>
            </a:pPr>
            <a:r>
              <a:rPr lang="en-US"/>
              <a:t>Enhanced data insights</a:t>
            </a:r>
            <a:endParaRPr/>
          </a:p>
          <a:p>
            <a:pPr indent="-298450" lvl="1" marL="914400" rtl="0" algn="l">
              <a:spcBef>
                <a:spcPts val="0"/>
              </a:spcBef>
              <a:spcAft>
                <a:spcPts val="0"/>
              </a:spcAft>
              <a:buSzPts val="1100"/>
              <a:buChar char="○"/>
            </a:pPr>
            <a:r>
              <a:rPr lang="en-US"/>
              <a:t>Simple to begin collecting data → Feature we are hoping to incorporate anyway</a:t>
            </a:r>
            <a:endParaRPr/>
          </a:p>
          <a:p>
            <a:pPr indent="-298450" lvl="1" marL="914400" rtl="0" algn="l">
              <a:spcBef>
                <a:spcPts val="0"/>
              </a:spcBef>
              <a:spcAft>
                <a:spcPts val="0"/>
              </a:spcAft>
              <a:buSzPts val="1100"/>
              <a:buChar char="○"/>
            </a:pPr>
            <a:r>
              <a:rPr lang="en-US"/>
              <a:t>Keeping track of which questions are being asked frequently, how many students are grouping for certain questions, how many students are grouping in general → Can help instructors understand student pain points and behavior → Can help instructors gauge how students are interacting with work</a:t>
            </a:r>
            <a:endParaRPr/>
          </a:p>
        </p:txBody>
      </p:sp>
      <p:sp>
        <p:nvSpPr>
          <p:cNvPr id="1231" name="Google Shape;12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92a1b4557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Real-world content</a:t>
            </a:r>
            <a:endParaRPr/>
          </a:p>
          <a:p>
            <a:pPr indent="-298450" lvl="1" marL="914400" rtl="0" algn="l">
              <a:spcBef>
                <a:spcPts val="0"/>
              </a:spcBef>
              <a:spcAft>
                <a:spcPts val="0"/>
              </a:spcAft>
              <a:buSzPts val="1100"/>
              <a:buChar char="○"/>
            </a:pPr>
            <a:r>
              <a:rPr lang="en-US"/>
              <a:t>Where students are actually located when they are joining OH may impact how they behave</a:t>
            </a:r>
            <a:endParaRPr/>
          </a:p>
          <a:p>
            <a:pPr indent="-298450" lvl="1" marL="914400" rtl="0" algn="l">
              <a:spcBef>
                <a:spcPts val="0"/>
              </a:spcBef>
              <a:spcAft>
                <a:spcPts val="0"/>
              </a:spcAft>
              <a:buSzPts val="1100"/>
              <a:buChar char="○"/>
            </a:pPr>
            <a:r>
              <a:rPr lang="en-US"/>
              <a:t>At home, in the car, in Huang basement </a:t>
            </a:r>
            <a:endParaRPr/>
          </a:p>
          <a:p>
            <a:pPr indent="-298450" lvl="0" marL="457200" rtl="0" algn="l">
              <a:spcBef>
                <a:spcPts val="0"/>
              </a:spcBef>
              <a:spcAft>
                <a:spcPts val="0"/>
              </a:spcAft>
              <a:buSzPts val="1100"/>
              <a:buChar char="●"/>
            </a:pPr>
            <a:r>
              <a:rPr lang="en-US"/>
              <a:t>Emotional </a:t>
            </a:r>
            <a:r>
              <a:rPr lang="en-US"/>
              <a:t>responses</a:t>
            </a:r>
            <a:endParaRPr/>
          </a:p>
          <a:p>
            <a:pPr indent="-298450" lvl="1" marL="914400" rtl="0" algn="l">
              <a:spcBef>
                <a:spcPts val="0"/>
              </a:spcBef>
              <a:spcAft>
                <a:spcPts val="0"/>
              </a:spcAft>
              <a:buSzPts val="1100"/>
              <a:buChar char="○"/>
            </a:pPr>
            <a:r>
              <a:rPr lang="en-US"/>
              <a:t>Extension of Zoom testing – Weren’t able to gauge emotional responses to prototype</a:t>
            </a:r>
            <a:endParaRPr/>
          </a:p>
          <a:p>
            <a:pPr indent="-298450" lvl="1" marL="914400" rtl="0" algn="l">
              <a:spcBef>
                <a:spcPts val="0"/>
              </a:spcBef>
              <a:spcAft>
                <a:spcPts val="0"/>
              </a:spcAft>
              <a:buSzPts val="1100"/>
              <a:buChar char="○"/>
            </a:pPr>
            <a:r>
              <a:rPr lang="en-US"/>
              <a:t>Asking participants to narrate their behavior as they are learning the app is a lot to ask → Limits their opportunity to truly engage with the app and provide an emotional response</a:t>
            </a:r>
            <a:endParaRPr/>
          </a:p>
          <a:p>
            <a:pPr indent="-298450" lvl="0" marL="457200" rtl="0" algn="l">
              <a:spcBef>
                <a:spcPts val="0"/>
              </a:spcBef>
              <a:spcAft>
                <a:spcPts val="0"/>
              </a:spcAft>
              <a:buSzPts val="1100"/>
              <a:buChar char="●"/>
            </a:pPr>
            <a:r>
              <a:rPr lang="en-US"/>
              <a:t>Accessibility and inclusivity</a:t>
            </a:r>
            <a:endParaRPr/>
          </a:p>
          <a:p>
            <a:pPr indent="-298450" lvl="1" marL="914400" rtl="0" algn="l">
              <a:spcBef>
                <a:spcPts val="0"/>
              </a:spcBef>
              <a:spcAft>
                <a:spcPts val="0"/>
              </a:spcAft>
              <a:buSzPts val="1100"/>
              <a:buChar char="○"/>
            </a:pPr>
            <a:r>
              <a:rPr lang="en-US"/>
              <a:t>None of our participants had diverse abilities or required assistive technologies</a:t>
            </a:r>
            <a:endParaRPr/>
          </a:p>
          <a:p>
            <a:pPr indent="-298450" lvl="1" marL="914400" rtl="0" algn="l">
              <a:spcBef>
                <a:spcPts val="0"/>
              </a:spcBef>
              <a:spcAft>
                <a:spcPts val="0"/>
              </a:spcAft>
              <a:buSzPts val="1100"/>
              <a:buChar char="○"/>
            </a:pPr>
            <a:r>
              <a:rPr lang="en-US"/>
              <a:t>Limited our understanding of how we can make our app more accessible in terms of ethical considerations</a:t>
            </a:r>
            <a:endParaRPr/>
          </a:p>
          <a:p>
            <a:pPr indent="-298450" lvl="1" marL="914400" rtl="0" algn="l">
              <a:spcBef>
                <a:spcPts val="0"/>
              </a:spcBef>
              <a:spcAft>
                <a:spcPts val="0"/>
              </a:spcAft>
              <a:buSzPts val="1100"/>
              <a:buChar char="○"/>
            </a:pPr>
            <a:r>
              <a:rPr lang="en-US"/>
              <a:t>We realize that actual students have varying needs → Want to be able to create an app that all students can use → What if schools were to really adopt this technology? How would it impact student populations?</a:t>
            </a:r>
            <a:endParaRPr/>
          </a:p>
        </p:txBody>
      </p:sp>
      <p:sp>
        <p:nvSpPr>
          <p:cNvPr id="1259" name="Google Shape;1259;g292a1b4557a_0_5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92a1b4557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 changes to make moving forward:</a:t>
            </a:r>
            <a:endParaRPr/>
          </a:p>
          <a:p>
            <a:pPr indent="-298450" lvl="0" marL="457200" rtl="0" algn="l">
              <a:spcBef>
                <a:spcPts val="0"/>
              </a:spcBef>
              <a:spcAft>
                <a:spcPts val="0"/>
              </a:spcAft>
              <a:buSzPts val="1100"/>
              <a:buChar char="●"/>
            </a:pPr>
            <a:r>
              <a:rPr lang="en-US"/>
              <a:t>Add an option for users to “Submit Anyways” </a:t>
            </a:r>
            <a:r>
              <a:rPr lang="en-US"/>
              <a:t>without</a:t>
            </a:r>
            <a:r>
              <a:rPr lang="en-US"/>
              <a:t> prompting them to edit their question</a:t>
            </a:r>
            <a:endParaRPr/>
          </a:p>
          <a:p>
            <a:pPr indent="-298450" lvl="1" marL="914400" rtl="0" algn="l">
              <a:spcBef>
                <a:spcPts val="0"/>
              </a:spcBef>
              <a:spcAft>
                <a:spcPts val="0"/>
              </a:spcAft>
              <a:buSzPts val="1100"/>
              <a:buChar char="○"/>
            </a:pPr>
            <a:r>
              <a:rPr lang="en-US"/>
              <a:t>This is a core part of office hours and using the app, so we want to make it as easy and intuitive as possible</a:t>
            </a:r>
            <a:endParaRPr/>
          </a:p>
          <a:p>
            <a:pPr indent="-298450" lvl="0" marL="457200" rtl="0" algn="l">
              <a:spcBef>
                <a:spcPts val="0"/>
              </a:spcBef>
              <a:spcAft>
                <a:spcPts val="0"/>
              </a:spcAft>
              <a:buSzPts val="1100"/>
              <a:buChar char="●"/>
            </a:pPr>
            <a:r>
              <a:rPr lang="en-US"/>
              <a:t>Simplify question information</a:t>
            </a:r>
            <a:endParaRPr/>
          </a:p>
          <a:p>
            <a:pPr indent="-298450" lvl="1" marL="914400" rtl="0" algn="l">
              <a:spcBef>
                <a:spcPts val="0"/>
              </a:spcBef>
              <a:spcAft>
                <a:spcPts val="0"/>
              </a:spcAft>
              <a:buSzPts val="1100"/>
              <a:buChar char="○"/>
            </a:pPr>
            <a:r>
              <a:rPr lang="en-US"/>
              <a:t>Public questions page: Only include </a:t>
            </a:r>
            <a:r>
              <a:rPr lang="en-US"/>
              <a:t>question title → Question information/description can be too much in addition to scrolling through them all</a:t>
            </a:r>
            <a:endParaRPr/>
          </a:p>
          <a:p>
            <a:pPr indent="-298450" lvl="1" marL="914400" rtl="0" algn="l">
              <a:spcBef>
                <a:spcPts val="0"/>
              </a:spcBef>
              <a:spcAft>
                <a:spcPts val="0"/>
              </a:spcAft>
              <a:buSzPts val="1100"/>
              <a:buChar char="○"/>
            </a:pPr>
            <a:r>
              <a:rPr lang="en-US"/>
              <a:t>Indicate where your own asked questions are → Highlight, star, separate “My Questions” tab</a:t>
            </a:r>
            <a:endParaRPr/>
          </a:p>
          <a:p>
            <a:pPr indent="-298450" lvl="1" marL="914400" rtl="0" algn="l">
              <a:spcBef>
                <a:spcPts val="0"/>
              </a:spcBef>
              <a:spcAft>
                <a:spcPts val="0"/>
              </a:spcAft>
              <a:buSzPts val="1100"/>
              <a:buChar char="○"/>
            </a:pPr>
            <a:r>
              <a:rPr lang="en-US"/>
              <a:t>Huddle page had too many elements → Perhaps in the design of the “huddle,” break the separate components into different pages</a:t>
            </a:r>
            <a:endParaRPr/>
          </a:p>
        </p:txBody>
      </p:sp>
      <p:sp>
        <p:nvSpPr>
          <p:cNvPr id="1287" name="Google Shape;1287;g292a1b4557a_0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92a1b4557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g292a1b4557a_0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5d026e59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g25d026e59c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5d026e59c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25d026e59c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5d026e59c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g25d026e59c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5d026e59c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25d026e59ce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2a1b455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92a1b4557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2a1b455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92a1b4557a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2a1b455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92a1b4557a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1.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20.jpg"/><Relationship Id="rId5"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marvelapp.com/prototype/309b631g/screen/9302467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docs.google.com/document/d/19BOObUJv5r42L0ziPciaK9pQeV29YZsEsxbAEWwdq6o/edit" TargetMode="External"/><Relationship Id="rId4" Type="http://schemas.openxmlformats.org/officeDocument/2006/relationships/hyperlink" Target="https://docs.google.com/document/d/1YmlZG2yM8AEYaeloUmE4HPidIkwLxs0RuHlF7BGau_M/edit" TargetMode="External"/><Relationship Id="rId5" Type="http://schemas.openxmlformats.org/officeDocument/2006/relationships/hyperlink" Target="https://docs.google.com/document/d/16qhJbO6kCRR30evu3MihAOiIpQpq8Iz9uq9XJrjr060/edit#heading=h.f3mnuwyfgbu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83"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cap="flat" cmpd="sng" w="38100">
            <a:solidFill>
              <a:srgbClr val="4DA1A9"/>
            </a:solidFill>
            <a:prstDash val="solid"/>
            <a:round/>
            <a:headEnd len="sm" w="sm" type="none"/>
            <a:tailEnd len="sm" w="sm" type="none"/>
          </a:ln>
        </p:spPr>
      </p:cxnSp>
      <p:cxnSp>
        <p:nvCxnSpPr>
          <p:cNvPr id="85" name="Google Shape;85;p13"/>
          <p:cNvCxnSpPr/>
          <p:nvPr/>
        </p:nvCxnSpPr>
        <p:spPr>
          <a:xfrm rot="-5400000">
            <a:off x="-3091559" y="4175141"/>
            <a:ext cx="13354500" cy="0"/>
          </a:xfrm>
          <a:prstGeom prst="straightConnector1">
            <a:avLst/>
          </a:prstGeom>
          <a:noFill/>
          <a:ln cap="flat" cmpd="sng" w="38100">
            <a:solidFill>
              <a:srgbClr val="FF9F1C"/>
            </a:solidFill>
            <a:prstDash val="solid"/>
            <a:round/>
            <a:headEnd len="sm" w="sm" type="none"/>
            <a:tailEnd len="sm" w="sm" type="none"/>
          </a:ln>
        </p:spPr>
      </p:cxnSp>
      <p:cxnSp>
        <p:nvCxnSpPr>
          <p:cNvPr id="86" name="Google Shape;86;p13"/>
          <p:cNvCxnSpPr/>
          <p:nvPr/>
        </p:nvCxnSpPr>
        <p:spPr>
          <a:xfrm rot="-5400000">
            <a:off x="-2016971" y="4327520"/>
            <a:ext cx="13354541" cy="0"/>
          </a:xfrm>
          <a:prstGeom prst="straightConnector1">
            <a:avLst/>
          </a:prstGeom>
          <a:noFill/>
          <a:ln cap="flat" cmpd="sng" w="38100">
            <a:solidFill>
              <a:srgbClr val="6874E8"/>
            </a:solidFill>
            <a:prstDash val="solid"/>
            <a:round/>
            <a:headEnd len="sm" w="sm" type="none"/>
            <a:tailEnd len="sm" w="sm" type="none"/>
          </a:ln>
        </p:spPr>
      </p:cxnSp>
      <p:grpSp>
        <p:nvGrpSpPr>
          <p:cNvPr id="87" name="Google Shape;87;p13"/>
          <p:cNvGrpSpPr/>
          <p:nvPr/>
        </p:nvGrpSpPr>
        <p:grpSpPr>
          <a:xfrm>
            <a:off x="1028700" y="884038"/>
            <a:ext cx="16230707" cy="8374317"/>
            <a:chOff x="0" y="-38100"/>
            <a:chExt cx="4274726" cy="2205567"/>
          </a:xfrm>
        </p:grpSpPr>
        <p:sp>
          <p:nvSpPr>
            <p:cNvPr id="88" name="Google Shape;88;p1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3"/>
          <p:cNvSpPr txBox="1"/>
          <p:nvPr/>
        </p:nvSpPr>
        <p:spPr>
          <a:xfrm>
            <a:off x="1588674" y="2559375"/>
            <a:ext cx="13583400" cy="40485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lang="en-US" sz="7736">
                <a:solidFill>
                  <a:srgbClr val="0B1320"/>
                </a:solidFill>
                <a:latin typeface="Playfair Display Black"/>
                <a:ea typeface="Playfair Display Black"/>
                <a:cs typeface="Playfair Display Black"/>
                <a:sym typeface="Playfair Display Black"/>
              </a:rPr>
              <a:t>assignment 5:</a:t>
            </a:r>
            <a:endParaRPr sz="7736">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None/>
            </a:pPr>
            <a:r>
              <a:rPr lang="en-US" sz="7736">
                <a:solidFill>
                  <a:srgbClr val="0B1320"/>
                </a:solidFill>
                <a:latin typeface="Playfair Display Black"/>
                <a:ea typeface="Playfair Display Black"/>
                <a:cs typeface="Playfair Display Black"/>
                <a:sym typeface="Playfair Display Black"/>
              </a:rPr>
              <a:t>sketching, low-fi prototyping &amp; pilot usability testing</a:t>
            </a:r>
            <a:endParaRPr sz="7736">
              <a:solidFill>
                <a:srgbClr val="0B1320"/>
              </a:solidFill>
              <a:latin typeface="Playfair Display Black"/>
              <a:ea typeface="Playfair Display Black"/>
              <a:cs typeface="Playfair Display Black"/>
              <a:sym typeface="Playfair Display Black"/>
            </a:endParaRPr>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00" cy="0"/>
          </a:xfrm>
          <a:prstGeom prst="straightConnector1">
            <a:avLst/>
          </a:prstGeom>
          <a:noFill/>
          <a:ln cap="flat" cmpd="sng" w="38100">
            <a:solidFill>
              <a:srgbClr val="0B1320"/>
            </a:solidFill>
            <a:prstDash val="solid"/>
            <a:round/>
            <a:headEnd len="sm" w="sm" type="none"/>
            <a:tailEnd len="sm" w="sm" type="none"/>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3"/>
          <p:cNvSpPr txBox="1"/>
          <p:nvPr/>
        </p:nvSpPr>
        <p:spPr>
          <a:xfrm>
            <a:off x="1588675" y="6815375"/>
            <a:ext cx="1052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Roboto"/>
                <a:ea typeface="Roboto"/>
                <a:cs typeface="Roboto"/>
                <a:sym typeface="Roboto"/>
              </a:rPr>
              <a:t>Lifelong Learning 2:30–4:20 PM</a:t>
            </a:r>
            <a:endParaRPr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Team 2: Seamus, Fred, Jailia, Ashton</a:t>
            </a:r>
            <a:endParaRPr sz="3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96" name="Shape 396"/>
        <p:cNvGrpSpPr/>
        <p:nvPr/>
      </p:nvGrpSpPr>
      <p:grpSpPr>
        <a:xfrm>
          <a:off x="0" y="0"/>
          <a:ext cx="0" cy="0"/>
          <a:chOff x="0" y="0"/>
          <a:chExt cx="0" cy="0"/>
        </a:xfrm>
      </p:grpSpPr>
      <p:sp>
        <p:nvSpPr>
          <p:cNvPr id="397" name="Google Shape;397;p22"/>
          <p:cNvSpPr txBox="1"/>
          <p:nvPr/>
        </p:nvSpPr>
        <p:spPr>
          <a:xfrm>
            <a:off x="1028700" y="457200"/>
            <a:ext cx="162306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realization #3</a:t>
            </a:r>
            <a:endParaRPr/>
          </a:p>
        </p:txBody>
      </p:sp>
      <p:grpSp>
        <p:nvGrpSpPr>
          <p:cNvPr id="398" name="Google Shape;398;p22"/>
          <p:cNvGrpSpPr/>
          <p:nvPr/>
        </p:nvGrpSpPr>
        <p:grpSpPr>
          <a:xfrm>
            <a:off x="16743241" y="4185870"/>
            <a:ext cx="6045632" cy="7442151"/>
            <a:chOff x="0" y="0"/>
            <a:chExt cx="8060842" cy="9922868"/>
          </a:xfrm>
        </p:grpSpPr>
        <p:grpSp>
          <p:nvGrpSpPr>
            <p:cNvPr id="399" name="Google Shape;399;p22"/>
            <p:cNvGrpSpPr/>
            <p:nvPr/>
          </p:nvGrpSpPr>
          <p:grpSpPr>
            <a:xfrm>
              <a:off x="0" y="0"/>
              <a:ext cx="8060842" cy="9922868"/>
              <a:chOff x="0" y="0"/>
              <a:chExt cx="660400" cy="812950"/>
            </a:xfrm>
          </p:grpSpPr>
          <p:sp>
            <p:nvSpPr>
              <p:cNvPr id="400" name="Google Shape;400;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p22"/>
            <p:cNvGrpSpPr/>
            <p:nvPr/>
          </p:nvGrpSpPr>
          <p:grpSpPr>
            <a:xfrm>
              <a:off x="470923" y="579598"/>
              <a:ext cx="7118980" cy="8763438"/>
              <a:chOff x="0" y="0"/>
              <a:chExt cx="660400" cy="812950"/>
            </a:xfrm>
          </p:grpSpPr>
          <p:sp>
            <p:nvSpPr>
              <p:cNvPr id="403" name="Google Shape;403;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22"/>
            <p:cNvGrpSpPr/>
            <p:nvPr/>
          </p:nvGrpSpPr>
          <p:grpSpPr>
            <a:xfrm>
              <a:off x="935823" y="1151782"/>
              <a:ext cx="6189203" cy="7618886"/>
              <a:chOff x="0" y="0"/>
              <a:chExt cx="660400" cy="812950"/>
            </a:xfrm>
          </p:grpSpPr>
          <p:sp>
            <p:nvSpPr>
              <p:cNvPr id="406" name="Google Shape;406;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08" name="Google Shape;408;p22"/>
          <p:cNvGrpSpPr/>
          <p:nvPr/>
        </p:nvGrpSpPr>
        <p:grpSpPr>
          <a:xfrm rot="10800000">
            <a:off x="-3996932" y="-912226"/>
            <a:ext cx="5734732" cy="7059434"/>
            <a:chOff x="0" y="0"/>
            <a:chExt cx="7646309" cy="9412579"/>
          </a:xfrm>
        </p:grpSpPr>
        <p:grpSp>
          <p:nvGrpSpPr>
            <p:cNvPr id="409" name="Google Shape;409;p22"/>
            <p:cNvGrpSpPr/>
            <p:nvPr/>
          </p:nvGrpSpPr>
          <p:grpSpPr>
            <a:xfrm>
              <a:off x="0" y="0"/>
              <a:ext cx="7646309" cy="9412579"/>
              <a:chOff x="0" y="0"/>
              <a:chExt cx="660400" cy="812950"/>
            </a:xfrm>
          </p:grpSpPr>
          <p:sp>
            <p:nvSpPr>
              <p:cNvPr id="410" name="Google Shape;410;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22"/>
            <p:cNvGrpSpPr/>
            <p:nvPr/>
          </p:nvGrpSpPr>
          <p:grpSpPr>
            <a:xfrm>
              <a:off x="446706" y="549792"/>
              <a:ext cx="6752854" cy="8312739"/>
              <a:chOff x="0" y="0"/>
              <a:chExt cx="660400" cy="812950"/>
            </a:xfrm>
          </p:grpSpPr>
          <p:sp>
            <p:nvSpPr>
              <p:cNvPr id="413" name="Google Shape;413;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22"/>
            <p:cNvGrpSpPr/>
            <p:nvPr/>
          </p:nvGrpSpPr>
          <p:grpSpPr>
            <a:xfrm>
              <a:off x="887697" y="1092550"/>
              <a:ext cx="5870890" cy="7227044"/>
              <a:chOff x="0" y="0"/>
              <a:chExt cx="660400" cy="812950"/>
            </a:xfrm>
          </p:grpSpPr>
          <p:sp>
            <p:nvSpPr>
              <p:cNvPr id="416" name="Google Shape;416;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18" name="Google Shape;418;p22"/>
          <p:cNvSpPr txBox="1"/>
          <p:nvPr/>
        </p:nvSpPr>
        <p:spPr>
          <a:xfrm>
            <a:off x="2795100" y="9231475"/>
            <a:ext cx="1279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latin typeface="Roboto"/>
                <a:ea typeface="Roboto"/>
                <a:cs typeface="Roboto"/>
                <a:sym typeface="Roboto"/>
              </a:rPr>
              <a:t>Figure 3: Concept sketches for a wearable</a:t>
            </a:r>
            <a:endParaRPr b="1" sz="3000">
              <a:latin typeface="Roboto"/>
              <a:ea typeface="Roboto"/>
              <a:cs typeface="Roboto"/>
              <a:sym typeface="Roboto"/>
            </a:endParaRPr>
          </a:p>
        </p:txBody>
      </p:sp>
      <p:pic>
        <p:nvPicPr>
          <p:cNvPr id="419" name="Google Shape;419;p22"/>
          <p:cNvPicPr preferRelativeResize="0"/>
          <p:nvPr/>
        </p:nvPicPr>
        <p:blipFill rotWithShape="1">
          <a:blip r:embed="rId3">
            <a:alphaModFix/>
          </a:blip>
          <a:srcRect b="66891" l="9563" r="24027" t="4132"/>
          <a:stretch/>
        </p:blipFill>
        <p:spPr>
          <a:xfrm>
            <a:off x="2394901" y="1611600"/>
            <a:ext cx="13498201" cy="7619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423" name="Shape 423"/>
        <p:cNvGrpSpPr/>
        <p:nvPr/>
      </p:nvGrpSpPr>
      <p:grpSpPr>
        <a:xfrm>
          <a:off x="0" y="0"/>
          <a:ext cx="0" cy="0"/>
          <a:chOff x="0" y="0"/>
          <a:chExt cx="0" cy="0"/>
        </a:xfrm>
      </p:grpSpPr>
      <p:grpSp>
        <p:nvGrpSpPr>
          <p:cNvPr id="424" name="Google Shape;424;p23"/>
          <p:cNvGrpSpPr/>
          <p:nvPr/>
        </p:nvGrpSpPr>
        <p:grpSpPr>
          <a:xfrm>
            <a:off x="1028700" y="884039"/>
            <a:ext cx="16230600" cy="8374261"/>
            <a:chOff x="0" y="-38100"/>
            <a:chExt cx="4274726" cy="2205567"/>
          </a:xfrm>
        </p:grpSpPr>
        <p:sp>
          <p:nvSpPr>
            <p:cNvPr id="425" name="Google Shape;425;p2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7" name="Google Shape;427;p23"/>
          <p:cNvSpPr txBox="1"/>
          <p:nvPr/>
        </p:nvSpPr>
        <p:spPr>
          <a:xfrm>
            <a:off x="1766932" y="2995702"/>
            <a:ext cx="147540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moving forward with AR and mobile</a:t>
            </a:r>
            <a:endParaRPr/>
          </a:p>
        </p:txBody>
      </p:sp>
      <p:sp>
        <p:nvSpPr>
          <p:cNvPr id="428" name="Google Shape;428;p23"/>
          <p:cNvSpPr txBox="1"/>
          <p:nvPr/>
        </p:nvSpPr>
        <p:spPr>
          <a:xfrm>
            <a:off x="2741618" y="6729502"/>
            <a:ext cx="12804900" cy="52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400">
                <a:solidFill>
                  <a:srgbClr val="0B1320"/>
                </a:solidFill>
                <a:latin typeface="Roboto"/>
                <a:ea typeface="Roboto"/>
                <a:cs typeface="Roboto"/>
                <a:sym typeface="Roboto"/>
              </a:rPr>
              <a:t>Wearable application could be an extension of mobile application.</a:t>
            </a:r>
            <a:endParaRPr sz="1200"/>
          </a:p>
        </p:txBody>
      </p:sp>
      <p:cxnSp>
        <p:nvCxnSpPr>
          <p:cNvPr id="429" name="Google Shape;429;p23"/>
          <p:cNvCxnSpPr/>
          <p:nvPr/>
        </p:nvCxnSpPr>
        <p:spPr>
          <a:xfrm>
            <a:off x="1766932" y="1886465"/>
            <a:ext cx="12719299" cy="0"/>
          </a:xfrm>
          <a:prstGeom prst="straightConnector1">
            <a:avLst/>
          </a:prstGeom>
          <a:noFill/>
          <a:ln cap="flat" cmpd="sng" w="38100">
            <a:solidFill>
              <a:srgbClr val="0B1320"/>
            </a:solidFill>
            <a:prstDash val="solid"/>
            <a:round/>
            <a:headEnd len="sm" w="sm" type="none"/>
            <a:tailEnd len="sm" w="sm" type="none"/>
          </a:ln>
        </p:spPr>
      </p:cxnSp>
      <p:grpSp>
        <p:nvGrpSpPr>
          <p:cNvPr id="430" name="Google Shape;430;p23"/>
          <p:cNvGrpSpPr/>
          <p:nvPr/>
        </p:nvGrpSpPr>
        <p:grpSpPr>
          <a:xfrm>
            <a:off x="14988611" y="1682141"/>
            <a:ext cx="406823" cy="408647"/>
            <a:chOff x="1813" y="0"/>
            <a:chExt cx="809173" cy="812800"/>
          </a:xfrm>
        </p:grpSpPr>
        <p:sp>
          <p:nvSpPr>
            <p:cNvPr id="431" name="Google Shape;431;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23"/>
          <p:cNvGrpSpPr/>
          <p:nvPr/>
        </p:nvGrpSpPr>
        <p:grpSpPr>
          <a:xfrm>
            <a:off x="15552286" y="1682141"/>
            <a:ext cx="406823" cy="408647"/>
            <a:chOff x="1813" y="0"/>
            <a:chExt cx="809173" cy="812800"/>
          </a:xfrm>
        </p:grpSpPr>
        <p:sp>
          <p:nvSpPr>
            <p:cNvPr id="434" name="Google Shape;434;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23"/>
          <p:cNvGrpSpPr/>
          <p:nvPr/>
        </p:nvGrpSpPr>
        <p:grpSpPr>
          <a:xfrm>
            <a:off x="16113333" y="1682141"/>
            <a:ext cx="406823" cy="408647"/>
            <a:chOff x="1813" y="0"/>
            <a:chExt cx="809173" cy="812800"/>
          </a:xfrm>
        </p:grpSpPr>
        <p:sp>
          <p:nvSpPr>
            <p:cNvPr id="437" name="Google Shape;437;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23"/>
          <p:cNvGrpSpPr/>
          <p:nvPr/>
        </p:nvGrpSpPr>
        <p:grpSpPr>
          <a:xfrm>
            <a:off x="-3233490" y="5979520"/>
            <a:ext cx="6999655" cy="8614961"/>
            <a:chOff x="0" y="0"/>
            <a:chExt cx="9332874" cy="11486614"/>
          </a:xfrm>
        </p:grpSpPr>
        <p:grpSp>
          <p:nvGrpSpPr>
            <p:cNvPr id="440" name="Google Shape;440;p23"/>
            <p:cNvGrpSpPr/>
            <p:nvPr/>
          </p:nvGrpSpPr>
          <p:grpSpPr>
            <a:xfrm>
              <a:off x="0" y="0"/>
              <a:ext cx="9332874" cy="11486614"/>
              <a:chOff x="0" y="0"/>
              <a:chExt cx="660400" cy="812800"/>
            </a:xfrm>
          </p:grpSpPr>
          <p:sp>
            <p:nvSpPr>
              <p:cNvPr id="441" name="Google Shape;441;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3" name="Google Shape;443;p23"/>
            <p:cNvGrpSpPr/>
            <p:nvPr/>
          </p:nvGrpSpPr>
          <p:grpSpPr>
            <a:xfrm>
              <a:off x="545238" y="671062"/>
              <a:ext cx="8242398" cy="10144490"/>
              <a:chOff x="0" y="0"/>
              <a:chExt cx="660400" cy="812800"/>
            </a:xfrm>
          </p:grpSpPr>
          <p:sp>
            <p:nvSpPr>
              <p:cNvPr id="444" name="Google Shape;444;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23"/>
            <p:cNvGrpSpPr/>
            <p:nvPr/>
          </p:nvGrpSpPr>
          <p:grpSpPr>
            <a:xfrm>
              <a:off x="1083502" y="1333541"/>
              <a:ext cx="7165870" cy="8819533"/>
              <a:chOff x="0" y="0"/>
              <a:chExt cx="660400" cy="812800"/>
            </a:xfrm>
          </p:grpSpPr>
          <p:sp>
            <p:nvSpPr>
              <p:cNvPr id="447" name="Google Shape;447;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52" name="Shape 452"/>
        <p:cNvGrpSpPr/>
        <p:nvPr/>
      </p:nvGrpSpPr>
      <p:grpSpPr>
        <a:xfrm>
          <a:off x="0" y="0"/>
          <a:ext cx="0" cy="0"/>
          <a:chOff x="0" y="0"/>
          <a:chExt cx="0" cy="0"/>
        </a:xfrm>
      </p:grpSpPr>
      <p:grpSp>
        <p:nvGrpSpPr>
          <p:cNvPr id="453" name="Google Shape;453;p24"/>
          <p:cNvGrpSpPr/>
          <p:nvPr/>
        </p:nvGrpSpPr>
        <p:grpSpPr>
          <a:xfrm>
            <a:off x="1028700" y="884039"/>
            <a:ext cx="16230600" cy="8374261"/>
            <a:chOff x="0" y="-38100"/>
            <a:chExt cx="4274726" cy="2205567"/>
          </a:xfrm>
        </p:grpSpPr>
        <p:sp>
          <p:nvSpPr>
            <p:cNvPr id="454" name="Google Shape;454;p24"/>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6" name="Google Shape;456;p24"/>
          <p:cNvSpPr txBox="1"/>
          <p:nvPr/>
        </p:nvSpPr>
        <p:spPr>
          <a:xfrm>
            <a:off x="1419033" y="762000"/>
            <a:ext cx="2696654"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03.</a:t>
            </a:r>
            <a:endParaRPr/>
          </a:p>
        </p:txBody>
      </p:sp>
      <p:sp>
        <p:nvSpPr>
          <p:cNvPr id="457" name="Google Shape;457;p24"/>
          <p:cNvSpPr txBox="1"/>
          <p:nvPr/>
        </p:nvSpPr>
        <p:spPr>
          <a:xfrm>
            <a:off x="2698225" y="7292575"/>
            <a:ext cx="140604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interface &amp; rationale</a:t>
            </a:r>
            <a:endParaRPr/>
          </a:p>
        </p:txBody>
      </p:sp>
      <p:grpSp>
        <p:nvGrpSpPr>
          <p:cNvPr id="458" name="Google Shape;458;p24"/>
          <p:cNvGrpSpPr/>
          <p:nvPr/>
        </p:nvGrpSpPr>
        <p:grpSpPr>
          <a:xfrm>
            <a:off x="-3233490" y="5979520"/>
            <a:ext cx="6999655" cy="8614961"/>
            <a:chOff x="0" y="0"/>
            <a:chExt cx="9332874" cy="11486614"/>
          </a:xfrm>
        </p:grpSpPr>
        <p:grpSp>
          <p:nvGrpSpPr>
            <p:cNvPr id="459" name="Google Shape;459;p24"/>
            <p:cNvGrpSpPr/>
            <p:nvPr/>
          </p:nvGrpSpPr>
          <p:grpSpPr>
            <a:xfrm>
              <a:off x="0" y="0"/>
              <a:ext cx="9332874" cy="11486614"/>
              <a:chOff x="0" y="0"/>
              <a:chExt cx="660400" cy="812800"/>
            </a:xfrm>
          </p:grpSpPr>
          <p:sp>
            <p:nvSpPr>
              <p:cNvPr id="460" name="Google Shape;460;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p24"/>
            <p:cNvGrpSpPr/>
            <p:nvPr/>
          </p:nvGrpSpPr>
          <p:grpSpPr>
            <a:xfrm>
              <a:off x="545238" y="671062"/>
              <a:ext cx="8242398" cy="10144490"/>
              <a:chOff x="0" y="0"/>
              <a:chExt cx="660400" cy="812800"/>
            </a:xfrm>
          </p:grpSpPr>
          <p:sp>
            <p:nvSpPr>
              <p:cNvPr id="463" name="Google Shape;463;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5" name="Google Shape;465;p24"/>
            <p:cNvGrpSpPr/>
            <p:nvPr/>
          </p:nvGrpSpPr>
          <p:grpSpPr>
            <a:xfrm>
              <a:off x="1083502" y="1333541"/>
              <a:ext cx="7165870" cy="8819533"/>
              <a:chOff x="0" y="0"/>
              <a:chExt cx="660400" cy="812800"/>
            </a:xfrm>
          </p:grpSpPr>
          <p:sp>
            <p:nvSpPr>
              <p:cNvPr id="466" name="Google Shape;466;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68" name="Google Shape;468;p24"/>
          <p:cNvGrpSpPr/>
          <p:nvPr/>
        </p:nvGrpSpPr>
        <p:grpSpPr>
          <a:xfrm rot="10800000">
            <a:off x="13557529" y="-3278780"/>
            <a:ext cx="6999655" cy="8614961"/>
            <a:chOff x="0" y="0"/>
            <a:chExt cx="9332874" cy="11486614"/>
          </a:xfrm>
        </p:grpSpPr>
        <p:grpSp>
          <p:nvGrpSpPr>
            <p:cNvPr id="469" name="Google Shape;469;p24"/>
            <p:cNvGrpSpPr/>
            <p:nvPr/>
          </p:nvGrpSpPr>
          <p:grpSpPr>
            <a:xfrm>
              <a:off x="0" y="0"/>
              <a:ext cx="9332874" cy="11486614"/>
              <a:chOff x="0" y="0"/>
              <a:chExt cx="660400" cy="812800"/>
            </a:xfrm>
          </p:grpSpPr>
          <p:sp>
            <p:nvSpPr>
              <p:cNvPr id="470" name="Google Shape;470;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2" name="Google Shape;472;p24"/>
            <p:cNvGrpSpPr/>
            <p:nvPr/>
          </p:nvGrpSpPr>
          <p:grpSpPr>
            <a:xfrm>
              <a:off x="545238" y="671062"/>
              <a:ext cx="8242398" cy="10144490"/>
              <a:chOff x="0" y="0"/>
              <a:chExt cx="660400" cy="812800"/>
            </a:xfrm>
          </p:grpSpPr>
          <p:sp>
            <p:nvSpPr>
              <p:cNvPr id="473" name="Google Shape;473;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24"/>
            <p:cNvGrpSpPr/>
            <p:nvPr/>
          </p:nvGrpSpPr>
          <p:grpSpPr>
            <a:xfrm>
              <a:off x="1083502" y="1333541"/>
              <a:ext cx="7165870" cy="8819533"/>
              <a:chOff x="0" y="0"/>
              <a:chExt cx="660400" cy="812800"/>
            </a:xfrm>
          </p:grpSpPr>
          <p:sp>
            <p:nvSpPr>
              <p:cNvPr id="476" name="Google Shape;476;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478" name="Google Shape;478;p24"/>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479" name="Google Shape;479;p24"/>
          <p:cNvGrpSpPr/>
          <p:nvPr/>
        </p:nvGrpSpPr>
        <p:grpSpPr>
          <a:xfrm>
            <a:off x="15226010" y="2079760"/>
            <a:ext cx="406823" cy="408647"/>
            <a:chOff x="1813" y="0"/>
            <a:chExt cx="809173" cy="812800"/>
          </a:xfrm>
        </p:grpSpPr>
        <p:sp>
          <p:nvSpPr>
            <p:cNvPr id="480" name="Google Shape;480;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2" name="Google Shape;482;p24"/>
          <p:cNvGrpSpPr/>
          <p:nvPr/>
        </p:nvGrpSpPr>
        <p:grpSpPr>
          <a:xfrm>
            <a:off x="15789684" y="2079760"/>
            <a:ext cx="406823" cy="408647"/>
            <a:chOff x="1813" y="0"/>
            <a:chExt cx="809173" cy="812800"/>
          </a:xfrm>
        </p:grpSpPr>
        <p:sp>
          <p:nvSpPr>
            <p:cNvPr id="483" name="Google Shape;483;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5" name="Google Shape;485;p24"/>
          <p:cNvGrpSpPr/>
          <p:nvPr/>
        </p:nvGrpSpPr>
        <p:grpSpPr>
          <a:xfrm>
            <a:off x="16350731" y="2079760"/>
            <a:ext cx="406823" cy="408647"/>
            <a:chOff x="1813" y="0"/>
            <a:chExt cx="809173" cy="812800"/>
          </a:xfrm>
        </p:grpSpPr>
        <p:sp>
          <p:nvSpPr>
            <p:cNvPr id="486" name="Google Shape;486;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91" name="Shape 491"/>
        <p:cNvGrpSpPr/>
        <p:nvPr/>
      </p:nvGrpSpPr>
      <p:grpSpPr>
        <a:xfrm>
          <a:off x="0" y="0"/>
          <a:ext cx="0" cy="0"/>
          <a:chOff x="0" y="0"/>
          <a:chExt cx="0" cy="0"/>
        </a:xfrm>
      </p:grpSpPr>
      <p:grpSp>
        <p:nvGrpSpPr>
          <p:cNvPr id="492" name="Google Shape;492;p25"/>
          <p:cNvGrpSpPr/>
          <p:nvPr/>
        </p:nvGrpSpPr>
        <p:grpSpPr>
          <a:xfrm>
            <a:off x="1029612" y="8091622"/>
            <a:ext cx="16518219" cy="1385400"/>
            <a:chOff x="1029612" y="8091622"/>
            <a:chExt cx="16518219" cy="1385400"/>
          </a:xfrm>
        </p:grpSpPr>
        <p:sp>
          <p:nvSpPr>
            <p:cNvPr id="493" name="Google Shape;493;p25"/>
            <p:cNvSpPr txBox="1"/>
            <p:nvPr/>
          </p:nvSpPr>
          <p:spPr>
            <a:xfrm>
              <a:off x="7154331" y="8091622"/>
              <a:ext cx="103935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realization #1</a:t>
              </a:r>
              <a:endParaRPr/>
            </a:p>
          </p:txBody>
        </p:sp>
        <p:grpSp>
          <p:nvGrpSpPr>
            <p:cNvPr id="494" name="Google Shape;494;p25"/>
            <p:cNvGrpSpPr/>
            <p:nvPr/>
          </p:nvGrpSpPr>
          <p:grpSpPr>
            <a:xfrm>
              <a:off x="1029612" y="8849653"/>
              <a:ext cx="406852" cy="408676"/>
              <a:chOff x="1813" y="0"/>
              <a:chExt cx="809173" cy="812800"/>
            </a:xfrm>
          </p:grpSpPr>
          <p:sp>
            <p:nvSpPr>
              <p:cNvPr id="495" name="Google Shape;495;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7" name="Google Shape;497;p25"/>
            <p:cNvGrpSpPr/>
            <p:nvPr/>
          </p:nvGrpSpPr>
          <p:grpSpPr>
            <a:xfrm>
              <a:off x="1593286" y="8849653"/>
              <a:ext cx="406852" cy="408676"/>
              <a:chOff x="1813" y="0"/>
              <a:chExt cx="809173" cy="812800"/>
            </a:xfrm>
          </p:grpSpPr>
          <p:sp>
            <p:nvSpPr>
              <p:cNvPr id="498" name="Google Shape;498;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0" name="Google Shape;500;p25"/>
            <p:cNvGrpSpPr/>
            <p:nvPr/>
          </p:nvGrpSpPr>
          <p:grpSpPr>
            <a:xfrm>
              <a:off x="2154334" y="8849653"/>
              <a:ext cx="406852" cy="408676"/>
              <a:chOff x="1813" y="0"/>
              <a:chExt cx="809173" cy="812800"/>
            </a:xfrm>
          </p:grpSpPr>
          <p:sp>
            <p:nvSpPr>
              <p:cNvPr id="501" name="Google Shape;501;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3" name="Google Shape;503;p25"/>
            <p:cNvCxnSpPr/>
            <p:nvPr/>
          </p:nvCxnSpPr>
          <p:spPr>
            <a:xfrm flipH="1" rot="10800000">
              <a:off x="3142926" y="8993976"/>
              <a:ext cx="6493500" cy="21900"/>
            </a:xfrm>
            <a:prstGeom prst="straightConnector1">
              <a:avLst/>
            </a:prstGeom>
            <a:noFill/>
            <a:ln cap="flat" cmpd="sng" w="38100">
              <a:solidFill>
                <a:srgbClr val="0B1320"/>
              </a:solidFill>
              <a:prstDash val="solid"/>
              <a:round/>
              <a:headEnd len="sm" w="sm" type="none"/>
              <a:tailEnd len="sm" w="sm" type="none"/>
            </a:ln>
          </p:spPr>
        </p:cxnSp>
      </p:grpSp>
      <p:pic>
        <p:nvPicPr>
          <p:cNvPr id="504" name="Google Shape;504;p25"/>
          <p:cNvPicPr preferRelativeResize="0"/>
          <p:nvPr/>
        </p:nvPicPr>
        <p:blipFill rotWithShape="1">
          <a:blip r:embed="rId3">
            <a:alphaModFix/>
          </a:blip>
          <a:srcRect b="35474" l="0" r="0" t="2037"/>
          <a:stretch/>
        </p:blipFill>
        <p:spPr>
          <a:xfrm>
            <a:off x="1029600" y="266600"/>
            <a:ext cx="9990174" cy="8076324"/>
          </a:xfrm>
          <a:prstGeom prst="rect">
            <a:avLst/>
          </a:prstGeom>
          <a:noFill/>
          <a:ln>
            <a:noFill/>
          </a:ln>
        </p:spPr>
      </p:pic>
      <p:sp>
        <p:nvSpPr>
          <p:cNvPr id="505" name="Google Shape;505;p25"/>
          <p:cNvSpPr txBox="1"/>
          <p:nvPr/>
        </p:nvSpPr>
        <p:spPr>
          <a:xfrm>
            <a:off x="11661525" y="471775"/>
            <a:ext cx="5886300" cy="2639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500">
                <a:solidFill>
                  <a:srgbClr val="0B1320"/>
                </a:solidFill>
                <a:latin typeface="Roboto"/>
                <a:ea typeface="Roboto"/>
                <a:cs typeface="Roboto"/>
                <a:sym typeface="Roboto"/>
              </a:rPr>
              <a:t>Figure 4: AR app screen transitions (joining session, asking a question, viewing public questions)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09" name="Shape 509"/>
        <p:cNvGrpSpPr/>
        <p:nvPr/>
      </p:nvGrpSpPr>
      <p:grpSpPr>
        <a:xfrm>
          <a:off x="0" y="0"/>
          <a:ext cx="0" cy="0"/>
          <a:chOff x="0" y="0"/>
          <a:chExt cx="0" cy="0"/>
        </a:xfrm>
      </p:grpSpPr>
      <p:grpSp>
        <p:nvGrpSpPr>
          <p:cNvPr id="510" name="Google Shape;510;p26"/>
          <p:cNvGrpSpPr/>
          <p:nvPr/>
        </p:nvGrpSpPr>
        <p:grpSpPr>
          <a:xfrm>
            <a:off x="1029612" y="8091622"/>
            <a:ext cx="16518219" cy="1385400"/>
            <a:chOff x="1029612" y="8091622"/>
            <a:chExt cx="16518219" cy="1385400"/>
          </a:xfrm>
        </p:grpSpPr>
        <p:sp>
          <p:nvSpPr>
            <p:cNvPr id="511" name="Google Shape;511;p26"/>
            <p:cNvSpPr txBox="1"/>
            <p:nvPr/>
          </p:nvSpPr>
          <p:spPr>
            <a:xfrm>
              <a:off x="7154331" y="8091622"/>
              <a:ext cx="103935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realization #2</a:t>
              </a:r>
              <a:endParaRPr/>
            </a:p>
          </p:txBody>
        </p:sp>
        <p:grpSp>
          <p:nvGrpSpPr>
            <p:cNvPr id="512" name="Google Shape;512;p26"/>
            <p:cNvGrpSpPr/>
            <p:nvPr/>
          </p:nvGrpSpPr>
          <p:grpSpPr>
            <a:xfrm>
              <a:off x="1029612" y="8849653"/>
              <a:ext cx="406852" cy="408676"/>
              <a:chOff x="1813" y="0"/>
              <a:chExt cx="809173" cy="812800"/>
            </a:xfrm>
          </p:grpSpPr>
          <p:sp>
            <p:nvSpPr>
              <p:cNvPr id="513" name="Google Shape;513;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5" name="Google Shape;515;p26"/>
            <p:cNvGrpSpPr/>
            <p:nvPr/>
          </p:nvGrpSpPr>
          <p:grpSpPr>
            <a:xfrm>
              <a:off x="1593286" y="8849653"/>
              <a:ext cx="406852" cy="408676"/>
              <a:chOff x="1813" y="0"/>
              <a:chExt cx="809173" cy="812800"/>
            </a:xfrm>
          </p:grpSpPr>
          <p:sp>
            <p:nvSpPr>
              <p:cNvPr id="516" name="Google Shape;516;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8" name="Google Shape;518;p26"/>
            <p:cNvGrpSpPr/>
            <p:nvPr/>
          </p:nvGrpSpPr>
          <p:grpSpPr>
            <a:xfrm>
              <a:off x="2154334" y="8849653"/>
              <a:ext cx="406852" cy="408676"/>
              <a:chOff x="1813" y="0"/>
              <a:chExt cx="809173" cy="812800"/>
            </a:xfrm>
          </p:grpSpPr>
          <p:sp>
            <p:nvSpPr>
              <p:cNvPr id="519" name="Google Shape;519;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1" name="Google Shape;521;p26"/>
            <p:cNvCxnSpPr/>
            <p:nvPr/>
          </p:nvCxnSpPr>
          <p:spPr>
            <a:xfrm flipH="1" rot="10800000">
              <a:off x="3142926" y="8993976"/>
              <a:ext cx="6493500" cy="21900"/>
            </a:xfrm>
            <a:prstGeom prst="straightConnector1">
              <a:avLst/>
            </a:prstGeom>
            <a:noFill/>
            <a:ln cap="flat" cmpd="sng" w="38100">
              <a:solidFill>
                <a:srgbClr val="0B1320"/>
              </a:solidFill>
              <a:prstDash val="solid"/>
              <a:round/>
              <a:headEnd len="sm" w="sm" type="none"/>
              <a:tailEnd len="sm" w="sm" type="none"/>
            </a:ln>
          </p:spPr>
        </p:cxnSp>
      </p:grpSp>
      <p:pic>
        <p:nvPicPr>
          <p:cNvPr id="522" name="Google Shape;522;p26"/>
          <p:cNvPicPr preferRelativeResize="0"/>
          <p:nvPr/>
        </p:nvPicPr>
        <p:blipFill rotWithShape="1">
          <a:blip r:embed="rId3">
            <a:alphaModFix/>
          </a:blip>
          <a:srcRect b="61832" l="14654" r="17341" t="0"/>
          <a:stretch/>
        </p:blipFill>
        <p:spPr>
          <a:xfrm>
            <a:off x="1029600" y="637375"/>
            <a:ext cx="10265324" cy="7454249"/>
          </a:xfrm>
          <a:prstGeom prst="rect">
            <a:avLst/>
          </a:prstGeom>
          <a:noFill/>
          <a:ln>
            <a:noFill/>
          </a:ln>
        </p:spPr>
      </p:pic>
      <p:sp>
        <p:nvSpPr>
          <p:cNvPr id="523" name="Google Shape;523;p26"/>
          <p:cNvSpPr txBox="1"/>
          <p:nvPr/>
        </p:nvSpPr>
        <p:spPr>
          <a:xfrm>
            <a:off x="11563425" y="789300"/>
            <a:ext cx="5984400" cy="1939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500">
                <a:solidFill>
                  <a:srgbClr val="0B1320"/>
                </a:solidFill>
                <a:latin typeface="Roboto"/>
                <a:ea typeface="Roboto"/>
                <a:cs typeface="Roboto"/>
                <a:sym typeface="Roboto"/>
              </a:rPr>
              <a:t>Figure 5: Mobile app screen transitions (joining session, chatting, joining huddle chat)</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27" name="Shape 527"/>
        <p:cNvGrpSpPr/>
        <p:nvPr/>
      </p:nvGrpSpPr>
      <p:grpSpPr>
        <a:xfrm>
          <a:off x="0" y="0"/>
          <a:ext cx="0" cy="0"/>
          <a:chOff x="0" y="0"/>
          <a:chExt cx="0" cy="0"/>
        </a:xfrm>
      </p:grpSpPr>
      <p:sp>
        <p:nvSpPr>
          <p:cNvPr id="528" name="Google Shape;528;p27"/>
          <p:cNvSpPr txBox="1"/>
          <p:nvPr/>
        </p:nvSpPr>
        <p:spPr>
          <a:xfrm>
            <a:off x="720550" y="556925"/>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choosing an interface</a:t>
            </a:r>
            <a:endParaRPr/>
          </a:p>
        </p:txBody>
      </p:sp>
      <p:grpSp>
        <p:nvGrpSpPr>
          <p:cNvPr id="529" name="Google Shape;529;p27"/>
          <p:cNvGrpSpPr/>
          <p:nvPr/>
        </p:nvGrpSpPr>
        <p:grpSpPr>
          <a:xfrm>
            <a:off x="546088" y="4197526"/>
            <a:ext cx="8051819" cy="5580832"/>
            <a:chOff x="0" y="-38100"/>
            <a:chExt cx="1490774" cy="1194732"/>
          </a:xfrm>
        </p:grpSpPr>
        <p:sp>
          <p:nvSpPr>
            <p:cNvPr id="530" name="Google Shape;530;p27"/>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2" name="Google Shape;532;p27"/>
          <p:cNvGrpSpPr/>
          <p:nvPr/>
        </p:nvGrpSpPr>
        <p:grpSpPr>
          <a:xfrm>
            <a:off x="2428211" y="2547020"/>
            <a:ext cx="4287589" cy="3230403"/>
            <a:chOff x="0" y="-38100"/>
            <a:chExt cx="1129234" cy="850800"/>
          </a:xfrm>
        </p:grpSpPr>
        <p:sp>
          <p:nvSpPr>
            <p:cNvPr id="533" name="Google Shape;533;p27"/>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5" name="Google Shape;535;p27"/>
          <p:cNvSpPr txBox="1"/>
          <p:nvPr/>
        </p:nvSpPr>
        <p:spPr>
          <a:xfrm>
            <a:off x="724350" y="4448563"/>
            <a:ext cx="7695300" cy="5258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800">
                <a:solidFill>
                  <a:srgbClr val="0B1320"/>
                </a:solidFill>
                <a:latin typeface="Roboto"/>
                <a:ea typeface="Roboto"/>
                <a:cs typeface="Roboto"/>
                <a:sym typeface="Roboto"/>
              </a:rPr>
              <a:t>Pros</a:t>
            </a:r>
            <a:endParaRPr b="1"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Immersive collaboration</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Visual learning</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Hands-free learning</a:t>
            </a:r>
            <a:endParaRPr sz="28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t/>
            </a:r>
            <a:endParaRPr sz="28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rPr b="1" lang="en-US" sz="2800">
                <a:solidFill>
                  <a:srgbClr val="0B1320"/>
                </a:solidFill>
                <a:latin typeface="Roboto"/>
                <a:ea typeface="Roboto"/>
                <a:cs typeface="Roboto"/>
                <a:sym typeface="Roboto"/>
              </a:rPr>
              <a:t>Cons</a:t>
            </a:r>
            <a:endParaRPr b="1"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Device </a:t>
            </a:r>
            <a:r>
              <a:rPr lang="en-US" sz="2800">
                <a:solidFill>
                  <a:srgbClr val="0B1320"/>
                </a:solidFill>
                <a:latin typeface="Roboto"/>
                <a:ea typeface="Roboto"/>
                <a:cs typeface="Roboto"/>
                <a:sym typeface="Roboto"/>
              </a:rPr>
              <a:t>compatibility</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Learning curve</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Privacy concerns</a:t>
            </a:r>
            <a:endParaRPr sz="2800">
              <a:solidFill>
                <a:srgbClr val="0B1320"/>
              </a:solidFill>
              <a:latin typeface="Roboto"/>
              <a:ea typeface="Roboto"/>
              <a:cs typeface="Roboto"/>
              <a:sym typeface="Roboto"/>
            </a:endParaRPr>
          </a:p>
        </p:txBody>
      </p:sp>
      <p:sp>
        <p:nvSpPr>
          <p:cNvPr id="536" name="Google Shape;536;p27"/>
          <p:cNvSpPr txBox="1"/>
          <p:nvPr/>
        </p:nvSpPr>
        <p:spPr>
          <a:xfrm>
            <a:off x="2829588" y="2890202"/>
            <a:ext cx="34848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AR</a:t>
            </a:r>
            <a:endParaRPr/>
          </a:p>
        </p:txBody>
      </p:sp>
      <p:grpSp>
        <p:nvGrpSpPr>
          <p:cNvPr id="537" name="Google Shape;537;p27"/>
          <p:cNvGrpSpPr/>
          <p:nvPr/>
        </p:nvGrpSpPr>
        <p:grpSpPr>
          <a:xfrm>
            <a:off x="11544909" y="2547020"/>
            <a:ext cx="4287589" cy="3230403"/>
            <a:chOff x="0" y="-38100"/>
            <a:chExt cx="1129234" cy="850800"/>
          </a:xfrm>
        </p:grpSpPr>
        <p:sp>
          <p:nvSpPr>
            <p:cNvPr id="538" name="Google Shape;538;p27"/>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0" name="Google Shape;540;p27"/>
          <p:cNvSpPr txBox="1"/>
          <p:nvPr/>
        </p:nvSpPr>
        <p:spPr>
          <a:xfrm>
            <a:off x="11897691" y="2890202"/>
            <a:ext cx="3582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Mobile</a:t>
            </a:r>
            <a:endParaRPr/>
          </a:p>
        </p:txBody>
      </p:sp>
      <p:cxnSp>
        <p:nvCxnSpPr>
          <p:cNvPr id="541" name="Google Shape;541;p27"/>
          <p:cNvCxnSpPr/>
          <p:nvPr/>
        </p:nvCxnSpPr>
        <p:spPr>
          <a:xfrm>
            <a:off x="12998625" y="1391950"/>
            <a:ext cx="2793600" cy="7200"/>
          </a:xfrm>
          <a:prstGeom prst="straightConnector1">
            <a:avLst/>
          </a:prstGeom>
          <a:noFill/>
          <a:ln cap="flat" cmpd="sng" w="38100">
            <a:solidFill>
              <a:srgbClr val="0B1320"/>
            </a:solidFill>
            <a:prstDash val="solid"/>
            <a:round/>
            <a:headEnd len="sm" w="sm" type="none"/>
            <a:tailEnd len="sm" w="sm" type="none"/>
          </a:ln>
        </p:spPr>
      </p:cxnSp>
      <p:grpSp>
        <p:nvGrpSpPr>
          <p:cNvPr id="542" name="Google Shape;542;p27"/>
          <p:cNvGrpSpPr/>
          <p:nvPr/>
        </p:nvGrpSpPr>
        <p:grpSpPr>
          <a:xfrm>
            <a:off x="16294495" y="1194924"/>
            <a:ext cx="406852" cy="408676"/>
            <a:chOff x="1813" y="0"/>
            <a:chExt cx="809173" cy="812800"/>
          </a:xfrm>
        </p:grpSpPr>
        <p:sp>
          <p:nvSpPr>
            <p:cNvPr id="543" name="Google Shape;543;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5" name="Google Shape;545;p27"/>
          <p:cNvGrpSpPr/>
          <p:nvPr/>
        </p:nvGrpSpPr>
        <p:grpSpPr>
          <a:xfrm>
            <a:off x="16858169" y="1194924"/>
            <a:ext cx="406852" cy="408676"/>
            <a:chOff x="1813" y="0"/>
            <a:chExt cx="809173" cy="812800"/>
          </a:xfrm>
        </p:grpSpPr>
        <p:sp>
          <p:nvSpPr>
            <p:cNvPr id="546" name="Google Shape;546;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8" name="Google Shape;548;p27"/>
          <p:cNvGrpSpPr/>
          <p:nvPr/>
        </p:nvGrpSpPr>
        <p:grpSpPr>
          <a:xfrm>
            <a:off x="17419216" y="1194924"/>
            <a:ext cx="406852" cy="408676"/>
            <a:chOff x="1813" y="0"/>
            <a:chExt cx="809173" cy="812800"/>
          </a:xfrm>
        </p:grpSpPr>
        <p:sp>
          <p:nvSpPr>
            <p:cNvPr id="549" name="Google Shape;549;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1" name="Google Shape;551;p27"/>
          <p:cNvSpPr/>
          <p:nvPr/>
        </p:nvSpPr>
        <p:spPr>
          <a:xfrm>
            <a:off x="9214850" y="4376874"/>
            <a:ext cx="8050180" cy="5401471"/>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txBox="1"/>
          <p:nvPr/>
        </p:nvSpPr>
        <p:spPr>
          <a:xfrm>
            <a:off x="9392275" y="4448575"/>
            <a:ext cx="7695300" cy="5258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800">
                <a:solidFill>
                  <a:srgbClr val="0B1320"/>
                </a:solidFill>
                <a:latin typeface="Roboto"/>
                <a:ea typeface="Roboto"/>
                <a:cs typeface="Roboto"/>
                <a:sym typeface="Roboto"/>
              </a:rPr>
              <a:t>Pros</a:t>
            </a:r>
            <a:endParaRPr b="1"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Accessibility</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User familiarity</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Remote learning</a:t>
            </a:r>
            <a:endParaRPr sz="28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t/>
            </a:r>
            <a:endParaRPr sz="28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rPr b="1" lang="en-US" sz="2800">
                <a:solidFill>
                  <a:srgbClr val="0B1320"/>
                </a:solidFill>
                <a:latin typeface="Roboto"/>
                <a:ea typeface="Roboto"/>
                <a:cs typeface="Roboto"/>
                <a:sym typeface="Roboto"/>
              </a:rPr>
              <a:t>Cons</a:t>
            </a:r>
            <a:endParaRPr b="1"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Screen size constraints</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Distractions</a:t>
            </a:r>
            <a:endParaRPr sz="2800">
              <a:solidFill>
                <a:srgbClr val="0B1320"/>
              </a:solidFill>
              <a:latin typeface="Roboto"/>
              <a:ea typeface="Roboto"/>
              <a:cs typeface="Roboto"/>
              <a:sym typeface="Roboto"/>
            </a:endParaRPr>
          </a:p>
          <a:p>
            <a:pPr indent="-406400" lvl="0" marL="457200" marR="0" rtl="0" algn="ctr">
              <a:lnSpc>
                <a:spcPct val="14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Applicability</a:t>
            </a:r>
            <a:endParaRPr sz="2800">
              <a:solidFill>
                <a:srgbClr val="0B1320"/>
              </a:solidFill>
              <a:latin typeface="Roboto"/>
              <a:ea typeface="Roboto"/>
              <a:cs typeface="Roboto"/>
              <a:sym typeface="Roboto"/>
            </a:endParaRPr>
          </a:p>
        </p:txBody>
      </p:sp>
      <p:sp>
        <p:nvSpPr>
          <p:cNvPr id="553" name="Google Shape;553;p27"/>
          <p:cNvSpPr/>
          <p:nvPr/>
        </p:nvSpPr>
        <p:spPr>
          <a:xfrm>
            <a:off x="9214838" y="4376874"/>
            <a:ext cx="8050180" cy="5401471"/>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57" name="Shape 557"/>
        <p:cNvGrpSpPr/>
        <p:nvPr/>
      </p:nvGrpSpPr>
      <p:grpSpPr>
        <a:xfrm>
          <a:off x="0" y="0"/>
          <a:ext cx="0" cy="0"/>
          <a:chOff x="0" y="0"/>
          <a:chExt cx="0" cy="0"/>
        </a:xfrm>
      </p:grpSpPr>
      <p:grpSp>
        <p:nvGrpSpPr>
          <p:cNvPr id="558" name="Google Shape;558;p28"/>
          <p:cNvGrpSpPr/>
          <p:nvPr/>
        </p:nvGrpSpPr>
        <p:grpSpPr>
          <a:xfrm>
            <a:off x="921362" y="1035361"/>
            <a:ext cx="16344697" cy="8820026"/>
            <a:chOff x="921362" y="1035361"/>
            <a:chExt cx="16344697" cy="8820026"/>
          </a:xfrm>
        </p:grpSpPr>
        <p:grpSp>
          <p:nvGrpSpPr>
            <p:cNvPr id="559" name="Google Shape;559;p28"/>
            <p:cNvGrpSpPr/>
            <p:nvPr/>
          </p:nvGrpSpPr>
          <p:grpSpPr>
            <a:xfrm>
              <a:off x="1216824" y="3517700"/>
              <a:ext cx="5020556" cy="6337687"/>
              <a:chOff x="0" y="-38100"/>
              <a:chExt cx="1322286" cy="1669185"/>
            </a:xfrm>
          </p:grpSpPr>
          <p:sp>
            <p:nvSpPr>
              <p:cNvPr id="560" name="Google Shape;560;p28"/>
              <p:cNvSpPr/>
              <p:nvPr/>
            </p:nvSpPr>
            <p:spPr>
              <a:xfrm>
                <a:off x="0" y="0"/>
                <a:ext cx="1322286" cy="1631085"/>
              </a:xfrm>
              <a:custGeom>
                <a:rect b="b" l="l" r="r" t="t"/>
                <a:pathLst>
                  <a:path extrusionOk="0" h="1631085" w="1322286">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2" name="Google Shape;562;p28"/>
            <p:cNvGrpSpPr/>
            <p:nvPr/>
          </p:nvGrpSpPr>
          <p:grpSpPr>
            <a:xfrm>
              <a:off x="6633722" y="3517700"/>
              <a:ext cx="5020556" cy="6337687"/>
              <a:chOff x="0" y="-38100"/>
              <a:chExt cx="1322286" cy="1669185"/>
            </a:xfrm>
          </p:grpSpPr>
          <p:sp>
            <p:nvSpPr>
              <p:cNvPr id="563" name="Google Shape;563;p28"/>
              <p:cNvSpPr/>
              <p:nvPr/>
            </p:nvSpPr>
            <p:spPr>
              <a:xfrm>
                <a:off x="0" y="0"/>
                <a:ext cx="1322286" cy="1631085"/>
              </a:xfrm>
              <a:custGeom>
                <a:rect b="b" l="l" r="r" t="t"/>
                <a:pathLst>
                  <a:path extrusionOk="0" h="1631085" w="1322286">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5" name="Google Shape;565;p28"/>
            <p:cNvGrpSpPr/>
            <p:nvPr/>
          </p:nvGrpSpPr>
          <p:grpSpPr>
            <a:xfrm>
              <a:off x="12050620" y="3517700"/>
              <a:ext cx="5020556" cy="6337687"/>
              <a:chOff x="0" y="-38100"/>
              <a:chExt cx="1322286" cy="1669185"/>
            </a:xfrm>
          </p:grpSpPr>
          <p:sp>
            <p:nvSpPr>
              <p:cNvPr id="566" name="Google Shape;566;p28"/>
              <p:cNvSpPr/>
              <p:nvPr/>
            </p:nvSpPr>
            <p:spPr>
              <a:xfrm>
                <a:off x="0" y="0"/>
                <a:ext cx="1322286" cy="1631085"/>
              </a:xfrm>
              <a:custGeom>
                <a:rect b="b" l="l" r="r" t="t"/>
                <a:pathLst>
                  <a:path extrusionOk="0" h="1631085" w="1322286">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8" name="Google Shape;568;p28"/>
            <p:cNvSpPr txBox="1"/>
            <p:nvPr/>
          </p:nvSpPr>
          <p:spPr>
            <a:xfrm>
              <a:off x="1021960" y="1035361"/>
              <a:ext cx="16244100" cy="1077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000">
                  <a:solidFill>
                    <a:srgbClr val="0B1320"/>
                  </a:solidFill>
                  <a:latin typeface="Playfair Display Black"/>
                  <a:ea typeface="Playfair Display Black"/>
                  <a:cs typeface="Playfair Display Black"/>
                  <a:sym typeface="Playfair Display Black"/>
                </a:rPr>
                <a:t>choosing a mobile interface - rationale</a:t>
              </a:r>
              <a:endParaRPr sz="900"/>
            </a:p>
          </p:txBody>
        </p:sp>
        <p:sp>
          <p:nvSpPr>
            <p:cNvPr id="569" name="Google Shape;569;p28"/>
            <p:cNvSpPr txBox="1"/>
            <p:nvPr/>
          </p:nvSpPr>
          <p:spPr>
            <a:xfrm>
              <a:off x="1377962" y="4516688"/>
              <a:ext cx="4698300" cy="3816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099">
                  <a:solidFill>
                    <a:srgbClr val="F3F6FA"/>
                  </a:solidFill>
                  <a:latin typeface="Roboto"/>
                  <a:ea typeface="Roboto"/>
                  <a:cs typeface="Roboto"/>
                  <a:sym typeface="Roboto"/>
                </a:rPr>
                <a:t>Accessibility and user base</a:t>
              </a:r>
              <a:endParaRPr sz="3099">
                <a:solidFill>
                  <a:srgbClr val="F3F6FA"/>
                </a:solidFill>
                <a:latin typeface="Roboto"/>
                <a:ea typeface="Roboto"/>
                <a:cs typeface="Roboto"/>
                <a:sym typeface="Roboto"/>
              </a:endParaRPr>
            </a:p>
            <a:p>
              <a:pPr indent="-425386" lvl="0" marL="457200" marR="0" rtl="0" algn="l">
                <a:lnSpc>
                  <a:spcPct val="140016"/>
                </a:lnSpc>
                <a:spcBef>
                  <a:spcPts val="0"/>
                </a:spcBef>
                <a:spcAft>
                  <a:spcPts val="0"/>
                </a:spcAft>
                <a:buClr>
                  <a:srgbClr val="F3F6FA"/>
                </a:buClr>
                <a:buSzPts val="3099"/>
                <a:buFont typeface="Roboto"/>
                <a:buChar char="●"/>
              </a:pPr>
              <a:r>
                <a:rPr lang="en-US" sz="3099">
                  <a:solidFill>
                    <a:srgbClr val="F3F6FA"/>
                  </a:solidFill>
                  <a:latin typeface="Roboto"/>
                  <a:ea typeface="Roboto"/>
                  <a:cs typeface="Roboto"/>
                  <a:sym typeface="Roboto"/>
                </a:rPr>
                <a:t>Almost everyone has a smartphone</a:t>
              </a:r>
              <a:endParaRPr sz="3000">
                <a:solidFill>
                  <a:srgbClr val="F3F6FA"/>
                </a:solidFill>
                <a:latin typeface="Roboto"/>
                <a:ea typeface="Roboto"/>
                <a:cs typeface="Roboto"/>
                <a:sym typeface="Roboto"/>
              </a:endParaRPr>
            </a:p>
            <a:p>
              <a:pPr indent="-425386" lvl="0" marL="457200" marR="0" rtl="0" algn="l">
                <a:lnSpc>
                  <a:spcPct val="140016"/>
                </a:lnSpc>
                <a:spcBef>
                  <a:spcPts val="0"/>
                </a:spcBef>
                <a:spcAft>
                  <a:spcPts val="0"/>
                </a:spcAft>
                <a:buClr>
                  <a:srgbClr val="F3F6FA"/>
                </a:buClr>
                <a:buSzPts val="3099"/>
                <a:buFont typeface="Roboto"/>
                <a:buChar char="●"/>
              </a:pPr>
              <a:r>
                <a:rPr lang="en-US" sz="3099">
                  <a:solidFill>
                    <a:srgbClr val="F3F6FA"/>
                  </a:solidFill>
                  <a:latin typeface="Roboto"/>
                  <a:ea typeface="Roboto"/>
                  <a:cs typeface="Roboto"/>
                  <a:sym typeface="Roboto"/>
                </a:rPr>
                <a:t>Simpler to implement new features</a:t>
              </a:r>
              <a:endParaRPr sz="3099">
                <a:solidFill>
                  <a:srgbClr val="F3F6FA"/>
                </a:solidFill>
                <a:latin typeface="Roboto"/>
                <a:ea typeface="Roboto"/>
                <a:cs typeface="Roboto"/>
                <a:sym typeface="Roboto"/>
              </a:endParaRPr>
            </a:p>
          </p:txBody>
        </p:sp>
        <p:sp>
          <p:nvSpPr>
            <p:cNvPr id="570" name="Google Shape;570;p28"/>
            <p:cNvSpPr txBox="1"/>
            <p:nvPr/>
          </p:nvSpPr>
          <p:spPr>
            <a:xfrm>
              <a:off x="7148421" y="4577757"/>
              <a:ext cx="3991200" cy="369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000">
                  <a:solidFill>
                    <a:srgbClr val="F3F6FA"/>
                  </a:solidFill>
                  <a:latin typeface="Roboto"/>
                  <a:ea typeface="Roboto"/>
                  <a:cs typeface="Roboto"/>
                  <a:sym typeface="Roboto"/>
                </a:rPr>
                <a:t>User familiarity</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Familiar with mobile app interfaces</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Well-established user experience</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Learning curve</a:t>
              </a:r>
              <a:endParaRPr sz="3000">
                <a:solidFill>
                  <a:srgbClr val="F3F6FA"/>
                </a:solidFill>
                <a:latin typeface="Roboto"/>
                <a:ea typeface="Roboto"/>
                <a:cs typeface="Roboto"/>
                <a:sym typeface="Roboto"/>
              </a:endParaRPr>
            </a:p>
          </p:txBody>
        </p:sp>
        <p:sp>
          <p:nvSpPr>
            <p:cNvPr id="571" name="Google Shape;571;p28"/>
            <p:cNvSpPr txBox="1"/>
            <p:nvPr/>
          </p:nvSpPr>
          <p:spPr>
            <a:xfrm>
              <a:off x="12579419" y="4577757"/>
              <a:ext cx="3963000" cy="369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000">
                  <a:solidFill>
                    <a:srgbClr val="F3F6FA"/>
                  </a:solidFill>
                  <a:latin typeface="Roboto"/>
                  <a:ea typeface="Roboto"/>
                  <a:cs typeface="Roboto"/>
                  <a:sym typeface="Roboto"/>
                </a:rPr>
                <a:t>Learning environment</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Various locations</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Comfort and convenience</a:t>
              </a:r>
              <a:endParaRPr sz="3000">
                <a:solidFill>
                  <a:srgbClr val="F3F6FA"/>
                </a:solidFill>
                <a:latin typeface="Roboto"/>
                <a:ea typeface="Roboto"/>
                <a:cs typeface="Roboto"/>
                <a:sym typeface="Roboto"/>
              </a:endParaRPr>
            </a:p>
            <a:p>
              <a:pPr indent="-419100" lvl="0" marL="457200" marR="0" rtl="0" algn="l">
                <a:lnSpc>
                  <a:spcPct val="140016"/>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Changing circumstances</a:t>
              </a:r>
              <a:endParaRPr sz="3000">
                <a:solidFill>
                  <a:srgbClr val="F3F6FA"/>
                </a:solidFill>
                <a:latin typeface="Roboto"/>
                <a:ea typeface="Roboto"/>
                <a:cs typeface="Roboto"/>
                <a:sym typeface="Roboto"/>
              </a:endParaRPr>
            </a:p>
          </p:txBody>
        </p:sp>
        <p:grpSp>
          <p:nvGrpSpPr>
            <p:cNvPr id="572" name="Google Shape;572;p28"/>
            <p:cNvGrpSpPr/>
            <p:nvPr/>
          </p:nvGrpSpPr>
          <p:grpSpPr>
            <a:xfrm>
              <a:off x="921362" y="2979164"/>
              <a:ext cx="1433703" cy="1457006"/>
              <a:chOff x="1813" y="-9525"/>
              <a:chExt cx="809173" cy="822325"/>
            </a:xfrm>
          </p:grpSpPr>
          <p:sp>
            <p:nvSpPr>
              <p:cNvPr id="573" name="Google Shape;573;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4200" u="none" cap="none" strike="noStrike">
                    <a:solidFill>
                      <a:srgbClr val="F3F6FA"/>
                    </a:solidFill>
                    <a:latin typeface="Roboto"/>
                    <a:ea typeface="Roboto"/>
                    <a:cs typeface="Roboto"/>
                    <a:sym typeface="Roboto"/>
                  </a:rPr>
                  <a:t>1</a:t>
                </a:r>
                <a:endParaRPr/>
              </a:p>
            </p:txBody>
          </p:sp>
        </p:grpSp>
        <p:grpSp>
          <p:nvGrpSpPr>
            <p:cNvPr id="575" name="Google Shape;575;p28"/>
            <p:cNvGrpSpPr/>
            <p:nvPr/>
          </p:nvGrpSpPr>
          <p:grpSpPr>
            <a:xfrm>
              <a:off x="6327114" y="3011126"/>
              <a:ext cx="1433703" cy="1457006"/>
              <a:chOff x="1813" y="-9525"/>
              <a:chExt cx="809173" cy="822325"/>
            </a:xfrm>
          </p:grpSpPr>
          <p:sp>
            <p:nvSpPr>
              <p:cNvPr id="576" name="Google Shape;576;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4200" u="none" cap="none" strike="noStrike">
                    <a:solidFill>
                      <a:srgbClr val="F3F6FA"/>
                    </a:solidFill>
                    <a:latin typeface="Roboto"/>
                    <a:ea typeface="Roboto"/>
                    <a:cs typeface="Roboto"/>
                    <a:sym typeface="Roboto"/>
                  </a:rPr>
                  <a:t>2</a:t>
                </a:r>
                <a:endParaRPr/>
              </a:p>
            </p:txBody>
          </p:sp>
        </p:grpSp>
        <p:grpSp>
          <p:nvGrpSpPr>
            <p:cNvPr id="578" name="Google Shape;578;p28"/>
            <p:cNvGrpSpPr/>
            <p:nvPr/>
          </p:nvGrpSpPr>
          <p:grpSpPr>
            <a:xfrm>
              <a:off x="11772359" y="3011126"/>
              <a:ext cx="1433703" cy="1457006"/>
              <a:chOff x="1813" y="-9525"/>
              <a:chExt cx="809173" cy="822325"/>
            </a:xfrm>
          </p:grpSpPr>
          <p:sp>
            <p:nvSpPr>
              <p:cNvPr id="579" name="Google Shape;579;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4200" u="none" cap="none" strike="noStrike">
                    <a:solidFill>
                      <a:srgbClr val="F3F6FA"/>
                    </a:solidFill>
                    <a:latin typeface="Roboto"/>
                    <a:ea typeface="Roboto"/>
                    <a:cs typeface="Roboto"/>
                    <a:sym typeface="Roboto"/>
                  </a:rPr>
                  <a:t>3</a:t>
                </a:r>
                <a:endParaRPr/>
              </a:p>
            </p:txBody>
          </p:sp>
        </p:grpSp>
      </p:grpSp>
      <p:cxnSp>
        <p:nvCxnSpPr>
          <p:cNvPr id="581" name="Google Shape;581;p28"/>
          <p:cNvCxnSpPr/>
          <p:nvPr/>
        </p:nvCxnSpPr>
        <p:spPr>
          <a:xfrm flipH="1" rot="10800000">
            <a:off x="984975" y="621125"/>
            <a:ext cx="16317900" cy="21300"/>
          </a:xfrm>
          <a:prstGeom prst="straightConnector1">
            <a:avLst/>
          </a:prstGeom>
          <a:noFill/>
          <a:ln cap="flat" cmpd="sng" w="38100">
            <a:solidFill>
              <a:srgbClr val="0B1320"/>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85" name="Shape 585"/>
        <p:cNvGrpSpPr/>
        <p:nvPr/>
      </p:nvGrpSpPr>
      <p:grpSpPr>
        <a:xfrm>
          <a:off x="0" y="0"/>
          <a:ext cx="0" cy="0"/>
          <a:chOff x="0" y="0"/>
          <a:chExt cx="0" cy="0"/>
        </a:xfrm>
      </p:grpSpPr>
      <p:grpSp>
        <p:nvGrpSpPr>
          <p:cNvPr id="586" name="Google Shape;586;p29"/>
          <p:cNvGrpSpPr/>
          <p:nvPr/>
        </p:nvGrpSpPr>
        <p:grpSpPr>
          <a:xfrm>
            <a:off x="1028700" y="884038"/>
            <a:ext cx="16230707" cy="8374317"/>
            <a:chOff x="0" y="-38100"/>
            <a:chExt cx="4274726" cy="2205567"/>
          </a:xfrm>
        </p:grpSpPr>
        <p:sp>
          <p:nvSpPr>
            <p:cNvPr id="587" name="Google Shape;587;p29"/>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9" name="Google Shape;589;p29"/>
          <p:cNvSpPr txBox="1"/>
          <p:nvPr/>
        </p:nvSpPr>
        <p:spPr>
          <a:xfrm>
            <a:off x="1340294" y="762000"/>
            <a:ext cx="2808906"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04.</a:t>
            </a:r>
            <a:endParaRPr/>
          </a:p>
        </p:txBody>
      </p:sp>
      <p:sp>
        <p:nvSpPr>
          <p:cNvPr id="590" name="Google Shape;590;p29"/>
          <p:cNvSpPr txBox="1"/>
          <p:nvPr/>
        </p:nvSpPr>
        <p:spPr>
          <a:xfrm>
            <a:off x="5160176" y="5608150"/>
            <a:ext cx="11597400" cy="35217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low-fi prototype: construction</a:t>
            </a:r>
            <a:endParaRPr/>
          </a:p>
        </p:txBody>
      </p:sp>
      <p:grpSp>
        <p:nvGrpSpPr>
          <p:cNvPr id="591" name="Google Shape;591;p29"/>
          <p:cNvGrpSpPr/>
          <p:nvPr/>
        </p:nvGrpSpPr>
        <p:grpSpPr>
          <a:xfrm>
            <a:off x="-3233490" y="5979520"/>
            <a:ext cx="6999655" cy="8614961"/>
            <a:chOff x="0" y="0"/>
            <a:chExt cx="9332874" cy="11486614"/>
          </a:xfrm>
        </p:grpSpPr>
        <p:grpSp>
          <p:nvGrpSpPr>
            <p:cNvPr id="592" name="Google Shape;592;p29"/>
            <p:cNvGrpSpPr/>
            <p:nvPr/>
          </p:nvGrpSpPr>
          <p:grpSpPr>
            <a:xfrm>
              <a:off x="0" y="0"/>
              <a:ext cx="9332874" cy="11486614"/>
              <a:chOff x="0" y="0"/>
              <a:chExt cx="660400" cy="812800"/>
            </a:xfrm>
          </p:grpSpPr>
          <p:sp>
            <p:nvSpPr>
              <p:cNvPr id="593" name="Google Shape;593;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5" name="Google Shape;595;p29"/>
            <p:cNvGrpSpPr/>
            <p:nvPr/>
          </p:nvGrpSpPr>
          <p:grpSpPr>
            <a:xfrm>
              <a:off x="545238" y="671062"/>
              <a:ext cx="8242398" cy="10144490"/>
              <a:chOff x="0" y="0"/>
              <a:chExt cx="660400" cy="812800"/>
            </a:xfrm>
          </p:grpSpPr>
          <p:sp>
            <p:nvSpPr>
              <p:cNvPr id="596" name="Google Shape;596;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8" name="Google Shape;598;p29"/>
            <p:cNvGrpSpPr/>
            <p:nvPr/>
          </p:nvGrpSpPr>
          <p:grpSpPr>
            <a:xfrm>
              <a:off x="1083502" y="1333541"/>
              <a:ext cx="7165870" cy="8819533"/>
              <a:chOff x="0" y="0"/>
              <a:chExt cx="660400" cy="812800"/>
            </a:xfrm>
          </p:grpSpPr>
          <p:sp>
            <p:nvSpPr>
              <p:cNvPr id="599" name="Google Shape;599;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01" name="Google Shape;601;p29"/>
          <p:cNvGrpSpPr/>
          <p:nvPr/>
        </p:nvGrpSpPr>
        <p:grpSpPr>
          <a:xfrm rot="10800000">
            <a:off x="13557529" y="-3278780"/>
            <a:ext cx="6999655" cy="8614961"/>
            <a:chOff x="0" y="0"/>
            <a:chExt cx="9332874" cy="11486614"/>
          </a:xfrm>
        </p:grpSpPr>
        <p:grpSp>
          <p:nvGrpSpPr>
            <p:cNvPr id="602" name="Google Shape;602;p29"/>
            <p:cNvGrpSpPr/>
            <p:nvPr/>
          </p:nvGrpSpPr>
          <p:grpSpPr>
            <a:xfrm>
              <a:off x="0" y="0"/>
              <a:ext cx="9332874" cy="11486614"/>
              <a:chOff x="0" y="0"/>
              <a:chExt cx="660400" cy="812800"/>
            </a:xfrm>
          </p:grpSpPr>
          <p:sp>
            <p:nvSpPr>
              <p:cNvPr id="603" name="Google Shape;603;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5" name="Google Shape;605;p29"/>
            <p:cNvGrpSpPr/>
            <p:nvPr/>
          </p:nvGrpSpPr>
          <p:grpSpPr>
            <a:xfrm>
              <a:off x="545238" y="671062"/>
              <a:ext cx="8242398" cy="10144490"/>
              <a:chOff x="0" y="0"/>
              <a:chExt cx="660400" cy="812800"/>
            </a:xfrm>
          </p:grpSpPr>
          <p:sp>
            <p:nvSpPr>
              <p:cNvPr id="606" name="Google Shape;606;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8" name="Google Shape;608;p29"/>
            <p:cNvGrpSpPr/>
            <p:nvPr/>
          </p:nvGrpSpPr>
          <p:grpSpPr>
            <a:xfrm>
              <a:off x="1083502" y="1333541"/>
              <a:ext cx="7165870" cy="8819533"/>
              <a:chOff x="0" y="0"/>
              <a:chExt cx="660400" cy="812800"/>
            </a:xfrm>
          </p:grpSpPr>
          <p:sp>
            <p:nvSpPr>
              <p:cNvPr id="609" name="Google Shape;609;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11" name="Google Shape;611;p29"/>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612" name="Google Shape;612;p29"/>
          <p:cNvGrpSpPr/>
          <p:nvPr/>
        </p:nvGrpSpPr>
        <p:grpSpPr>
          <a:xfrm>
            <a:off x="15226010" y="2079760"/>
            <a:ext cx="406823" cy="408647"/>
            <a:chOff x="1813" y="0"/>
            <a:chExt cx="809173" cy="812800"/>
          </a:xfrm>
        </p:grpSpPr>
        <p:sp>
          <p:nvSpPr>
            <p:cNvPr id="613" name="Google Shape;613;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29"/>
          <p:cNvGrpSpPr/>
          <p:nvPr/>
        </p:nvGrpSpPr>
        <p:grpSpPr>
          <a:xfrm>
            <a:off x="15789684" y="2079760"/>
            <a:ext cx="406823" cy="408647"/>
            <a:chOff x="1813" y="0"/>
            <a:chExt cx="809173" cy="812800"/>
          </a:xfrm>
        </p:grpSpPr>
        <p:sp>
          <p:nvSpPr>
            <p:cNvPr id="616" name="Google Shape;616;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8" name="Google Shape;618;p29"/>
          <p:cNvGrpSpPr/>
          <p:nvPr/>
        </p:nvGrpSpPr>
        <p:grpSpPr>
          <a:xfrm>
            <a:off x="16350731" y="2079760"/>
            <a:ext cx="406823" cy="408647"/>
            <a:chOff x="1813" y="0"/>
            <a:chExt cx="809173" cy="812800"/>
          </a:xfrm>
        </p:grpSpPr>
        <p:sp>
          <p:nvSpPr>
            <p:cNvPr id="619" name="Google Shape;619;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24" name="Shape 624"/>
        <p:cNvGrpSpPr/>
        <p:nvPr/>
      </p:nvGrpSpPr>
      <p:grpSpPr>
        <a:xfrm>
          <a:off x="0" y="0"/>
          <a:ext cx="0" cy="0"/>
          <a:chOff x="0" y="0"/>
          <a:chExt cx="0" cy="0"/>
        </a:xfrm>
      </p:grpSpPr>
      <p:grpSp>
        <p:nvGrpSpPr>
          <p:cNvPr id="625" name="Google Shape;625;p30"/>
          <p:cNvGrpSpPr/>
          <p:nvPr/>
        </p:nvGrpSpPr>
        <p:grpSpPr>
          <a:xfrm>
            <a:off x="368481" y="1734025"/>
            <a:ext cx="9346838" cy="5425872"/>
            <a:chOff x="-5611117" y="0"/>
            <a:chExt cx="12462450" cy="7234496"/>
          </a:xfrm>
        </p:grpSpPr>
        <p:sp>
          <p:nvSpPr>
            <p:cNvPr id="626" name="Google Shape;626;p30"/>
            <p:cNvSpPr txBox="1"/>
            <p:nvPr/>
          </p:nvSpPr>
          <p:spPr>
            <a:xfrm>
              <a:off x="-5425267" y="0"/>
              <a:ext cx="122766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construction</a:t>
              </a:r>
              <a:endParaRPr/>
            </a:p>
          </p:txBody>
        </p:sp>
        <p:sp>
          <p:nvSpPr>
            <p:cNvPr id="627" name="Google Shape;627;p30"/>
            <p:cNvSpPr txBox="1"/>
            <p:nvPr/>
          </p:nvSpPr>
          <p:spPr>
            <a:xfrm>
              <a:off x="-5611117" y="1847096"/>
              <a:ext cx="12276600" cy="5387400"/>
            </a:xfrm>
            <a:prstGeom prst="rect">
              <a:avLst/>
            </a:prstGeom>
            <a:noFill/>
            <a:ln>
              <a:noFill/>
            </a:ln>
          </p:spPr>
          <p:txBody>
            <a:bodyPr anchorCtr="0" anchor="t" bIns="0" lIns="0" spcFirstLastPara="1" rIns="0" wrap="square" tIns="0">
              <a:spAutoFit/>
            </a:bodyPr>
            <a:lstStyle/>
            <a:p>
              <a:pPr indent="-450850" lvl="0" marL="457200" marR="0" rtl="0" algn="l">
                <a:lnSpc>
                  <a:spcPct val="130000"/>
                </a:lnSpc>
                <a:spcBef>
                  <a:spcPts val="0"/>
                </a:spcBef>
                <a:spcAft>
                  <a:spcPts val="0"/>
                </a:spcAft>
                <a:buSzPts val="3500"/>
                <a:buChar char="●"/>
              </a:pPr>
              <a:r>
                <a:rPr lang="en-US" sz="3500"/>
                <a:t>Explored UI during studio</a:t>
              </a:r>
              <a:endParaRPr sz="3500"/>
            </a:p>
            <a:p>
              <a:pPr indent="-450850" lvl="0" marL="457200" marR="0" rtl="0" algn="l">
                <a:lnSpc>
                  <a:spcPct val="130000"/>
                </a:lnSpc>
                <a:spcBef>
                  <a:spcPts val="0"/>
                </a:spcBef>
                <a:spcAft>
                  <a:spcPts val="0"/>
                </a:spcAft>
                <a:buSzPts val="3500"/>
                <a:buChar char="●"/>
              </a:pPr>
              <a:r>
                <a:rPr lang="en-US" sz="3500"/>
                <a:t>Defined scope and objective </a:t>
              </a:r>
              <a:endParaRPr sz="3500"/>
            </a:p>
            <a:p>
              <a:pPr indent="-450850" lvl="0" marL="457200" marR="0" rtl="0" algn="l">
                <a:lnSpc>
                  <a:spcPct val="130000"/>
                </a:lnSpc>
                <a:spcBef>
                  <a:spcPts val="0"/>
                </a:spcBef>
                <a:spcAft>
                  <a:spcPts val="0"/>
                </a:spcAft>
                <a:buSzPts val="3500"/>
                <a:buChar char="●"/>
              </a:pPr>
              <a:r>
                <a:rPr lang="en-US" sz="3500"/>
                <a:t>Revisited UI using sketches and new ideas</a:t>
              </a:r>
              <a:endParaRPr sz="3500"/>
            </a:p>
            <a:p>
              <a:pPr indent="-450850" lvl="0" marL="457200" marR="0" rtl="0" algn="l">
                <a:lnSpc>
                  <a:spcPct val="130000"/>
                </a:lnSpc>
                <a:spcBef>
                  <a:spcPts val="0"/>
                </a:spcBef>
                <a:spcAft>
                  <a:spcPts val="0"/>
                </a:spcAft>
                <a:buSzPts val="3500"/>
                <a:buChar char="●"/>
              </a:pPr>
              <a:r>
                <a:rPr lang="en-US" sz="3500"/>
                <a:t>Defined and incorporated task flows</a:t>
              </a:r>
              <a:endParaRPr sz="3500"/>
            </a:p>
            <a:p>
              <a:pPr indent="-450850" lvl="0" marL="457200" marR="0" rtl="0" algn="l">
                <a:lnSpc>
                  <a:spcPct val="130000"/>
                </a:lnSpc>
                <a:spcBef>
                  <a:spcPts val="0"/>
                </a:spcBef>
                <a:spcAft>
                  <a:spcPts val="0"/>
                </a:spcAft>
                <a:buSzPts val="3500"/>
                <a:buChar char="●"/>
              </a:pPr>
              <a:r>
                <a:rPr lang="en-US" sz="3500"/>
                <a:t>Paper ⇒ Marvel</a:t>
              </a:r>
              <a:endParaRPr sz="3500"/>
            </a:p>
            <a:p>
              <a:pPr indent="0" lvl="0" marL="0" marR="0" rtl="0" algn="l">
                <a:lnSpc>
                  <a:spcPct val="130000"/>
                </a:lnSpc>
                <a:spcBef>
                  <a:spcPts val="0"/>
                </a:spcBef>
                <a:spcAft>
                  <a:spcPts val="0"/>
                </a:spcAft>
                <a:buNone/>
              </a:pPr>
              <a:r>
                <a:t/>
              </a:r>
              <a:endParaRPr sz="3500"/>
            </a:p>
          </p:txBody>
        </p:sp>
      </p:grpSp>
      <p:grpSp>
        <p:nvGrpSpPr>
          <p:cNvPr id="628" name="Google Shape;628;p30"/>
          <p:cNvGrpSpPr/>
          <p:nvPr/>
        </p:nvGrpSpPr>
        <p:grpSpPr>
          <a:xfrm>
            <a:off x="16209246" y="7963899"/>
            <a:ext cx="4157508" cy="5116933"/>
            <a:chOff x="0" y="0"/>
            <a:chExt cx="5543344" cy="6822577"/>
          </a:xfrm>
        </p:grpSpPr>
        <p:grpSp>
          <p:nvGrpSpPr>
            <p:cNvPr id="629" name="Google Shape;629;p30"/>
            <p:cNvGrpSpPr/>
            <p:nvPr/>
          </p:nvGrpSpPr>
          <p:grpSpPr>
            <a:xfrm>
              <a:off x="0" y="0"/>
              <a:ext cx="5543344" cy="6822577"/>
              <a:chOff x="0" y="0"/>
              <a:chExt cx="660400" cy="812800"/>
            </a:xfrm>
          </p:grpSpPr>
          <p:sp>
            <p:nvSpPr>
              <p:cNvPr id="630" name="Google Shape;630;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2" name="Google Shape;632;p30"/>
            <p:cNvGrpSpPr/>
            <p:nvPr/>
          </p:nvGrpSpPr>
          <p:grpSpPr>
            <a:xfrm>
              <a:off x="323849" y="398583"/>
              <a:ext cx="4895646" cy="6025410"/>
              <a:chOff x="0" y="0"/>
              <a:chExt cx="660400" cy="812800"/>
            </a:xfrm>
          </p:grpSpPr>
          <p:sp>
            <p:nvSpPr>
              <p:cNvPr id="633" name="Google Shape;633;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5" name="Google Shape;635;p30"/>
            <p:cNvGrpSpPr/>
            <p:nvPr/>
          </p:nvGrpSpPr>
          <p:grpSpPr>
            <a:xfrm>
              <a:off x="643556" y="792068"/>
              <a:ext cx="4256232" cy="5238440"/>
              <a:chOff x="0" y="0"/>
              <a:chExt cx="660400" cy="812800"/>
            </a:xfrm>
          </p:grpSpPr>
          <p:sp>
            <p:nvSpPr>
              <p:cNvPr id="636" name="Google Shape;636;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38" name="Google Shape;638;p30"/>
          <p:cNvGrpSpPr/>
          <p:nvPr/>
        </p:nvGrpSpPr>
        <p:grpSpPr>
          <a:xfrm>
            <a:off x="8392711" y="-3152910"/>
            <a:ext cx="4304048" cy="5297290"/>
            <a:chOff x="0" y="0"/>
            <a:chExt cx="5738731" cy="7063053"/>
          </a:xfrm>
        </p:grpSpPr>
        <p:grpSp>
          <p:nvGrpSpPr>
            <p:cNvPr id="639" name="Google Shape;639;p30"/>
            <p:cNvGrpSpPr/>
            <p:nvPr/>
          </p:nvGrpSpPr>
          <p:grpSpPr>
            <a:xfrm rot="10800000">
              <a:off x="0" y="0"/>
              <a:ext cx="5738731" cy="7063053"/>
              <a:chOff x="0" y="0"/>
              <a:chExt cx="660400" cy="812800"/>
            </a:xfrm>
          </p:grpSpPr>
          <p:sp>
            <p:nvSpPr>
              <p:cNvPr id="640" name="Google Shape;640;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30"/>
            <p:cNvGrpSpPr/>
            <p:nvPr/>
          </p:nvGrpSpPr>
          <p:grpSpPr>
            <a:xfrm rot="10800000">
              <a:off x="335264" y="412632"/>
              <a:ext cx="5068203" cy="6237789"/>
              <a:chOff x="0" y="0"/>
              <a:chExt cx="660400" cy="812800"/>
            </a:xfrm>
          </p:grpSpPr>
          <p:sp>
            <p:nvSpPr>
              <p:cNvPr id="643" name="Google Shape;643;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5" name="Google Shape;645;p30"/>
            <p:cNvGrpSpPr/>
            <p:nvPr/>
          </p:nvGrpSpPr>
          <p:grpSpPr>
            <a:xfrm rot="10800000">
              <a:off x="666239" y="819987"/>
              <a:ext cx="4406253" cy="5423080"/>
              <a:chOff x="0" y="0"/>
              <a:chExt cx="660400" cy="812800"/>
            </a:xfrm>
          </p:grpSpPr>
          <p:sp>
            <p:nvSpPr>
              <p:cNvPr id="646" name="Google Shape;646;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48" name="Google Shape;648;p30"/>
          <p:cNvGrpSpPr/>
          <p:nvPr/>
        </p:nvGrpSpPr>
        <p:grpSpPr>
          <a:xfrm>
            <a:off x="15560985" y="-3686780"/>
            <a:ext cx="6999679" cy="8616579"/>
            <a:chOff x="0" y="0"/>
            <a:chExt cx="9332905" cy="11488772"/>
          </a:xfrm>
        </p:grpSpPr>
        <p:grpSp>
          <p:nvGrpSpPr>
            <p:cNvPr id="649" name="Google Shape;649;p30"/>
            <p:cNvGrpSpPr/>
            <p:nvPr/>
          </p:nvGrpSpPr>
          <p:grpSpPr>
            <a:xfrm>
              <a:off x="0" y="0"/>
              <a:ext cx="9332905" cy="11488772"/>
              <a:chOff x="0" y="0"/>
              <a:chExt cx="660400" cy="812950"/>
            </a:xfrm>
          </p:grpSpPr>
          <p:sp>
            <p:nvSpPr>
              <p:cNvPr id="650" name="Google Shape;650;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2" name="Google Shape;652;p30"/>
            <p:cNvGrpSpPr/>
            <p:nvPr/>
          </p:nvGrpSpPr>
          <p:grpSpPr>
            <a:xfrm>
              <a:off x="545238" y="671062"/>
              <a:ext cx="8242386" cy="10146348"/>
              <a:chOff x="0" y="0"/>
              <a:chExt cx="660400" cy="812950"/>
            </a:xfrm>
          </p:grpSpPr>
          <p:sp>
            <p:nvSpPr>
              <p:cNvPr id="653" name="Google Shape;653;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5" name="Google Shape;655;p30"/>
            <p:cNvGrpSpPr/>
            <p:nvPr/>
          </p:nvGrpSpPr>
          <p:grpSpPr>
            <a:xfrm>
              <a:off x="1083502" y="1333541"/>
              <a:ext cx="7165868" cy="8821158"/>
              <a:chOff x="0" y="0"/>
              <a:chExt cx="660400" cy="812950"/>
            </a:xfrm>
          </p:grpSpPr>
          <p:sp>
            <p:nvSpPr>
              <p:cNvPr id="656" name="Google Shape;656;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658" name="Google Shape;658;p30"/>
          <p:cNvPicPr preferRelativeResize="0"/>
          <p:nvPr/>
        </p:nvPicPr>
        <p:blipFill rotWithShape="1">
          <a:blip r:embed="rId3">
            <a:alphaModFix/>
          </a:blip>
          <a:srcRect b="11616" l="7065" r="11626" t="11145"/>
          <a:stretch/>
        </p:blipFill>
        <p:spPr>
          <a:xfrm>
            <a:off x="13844550" y="381923"/>
            <a:ext cx="3590408" cy="4547876"/>
          </a:xfrm>
          <a:prstGeom prst="rect">
            <a:avLst/>
          </a:prstGeom>
          <a:noFill/>
          <a:ln>
            <a:noFill/>
          </a:ln>
        </p:spPr>
      </p:pic>
      <p:pic>
        <p:nvPicPr>
          <p:cNvPr id="659" name="Google Shape;659;p30"/>
          <p:cNvPicPr preferRelativeResize="0"/>
          <p:nvPr/>
        </p:nvPicPr>
        <p:blipFill rotWithShape="1">
          <a:blip r:embed="rId4">
            <a:alphaModFix/>
          </a:blip>
          <a:srcRect b="17933" l="14055" r="16707" t="20185"/>
          <a:stretch/>
        </p:blipFill>
        <p:spPr>
          <a:xfrm>
            <a:off x="9715325" y="381926"/>
            <a:ext cx="3535376" cy="4547876"/>
          </a:xfrm>
          <a:prstGeom prst="rect">
            <a:avLst/>
          </a:prstGeom>
          <a:noFill/>
          <a:ln>
            <a:noFill/>
          </a:ln>
        </p:spPr>
      </p:pic>
      <p:pic>
        <p:nvPicPr>
          <p:cNvPr id="660" name="Google Shape;660;p30"/>
          <p:cNvPicPr preferRelativeResize="0"/>
          <p:nvPr/>
        </p:nvPicPr>
        <p:blipFill rotWithShape="1">
          <a:blip r:embed="rId5">
            <a:alphaModFix/>
          </a:blip>
          <a:srcRect b="16242" l="10800" r="14767" t="18291"/>
          <a:stretch/>
        </p:blipFill>
        <p:spPr>
          <a:xfrm>
            <a:off x="9687813" y="5358350"/>
            <a:ext cx="3590400" cy="4545172"/>
          </a:xfrm>
          <a:prstGeom prst="rect">
            <a:avLst/>
          </a:prstGeom>
          <a:noFill/>
          <a:ln>
            <a:noFill/>
          </a:ln>
        </p:spPr>
      </p:pic>
      <p:pic>
        <p:nvPicPr>
          <p:cNvPr id="661" name="Google Shape;661;p30"/>
          <p:cNvPicPr preferRelativeResize="0"/>
          <p:nvPr/>
        </p:nvPicPr>
        <p:blipFill rotWithShape="1">
          <a:blip r:embed="rId6">
            <a:alphaModFix/>
          </a:blip>
          <a:srcRect b="7630" l="9276" r="3948" t="10842"/>
          <a:stretch/>
        </p:blipFill>
        <p:spPr>
          <a:xfrm>
            <a:off x="13844563" y="5382089"/>
            <a:ext cx="3590373" cy="449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65" name="Shape 665"/>
        <p:cNvGrpSpPr/>
        <p:nvPr/>
      </p:nvGrpSpPr>
      <p:grpSpPr>
        <a:xfrm>
          <a:off x="0" y="0"/>
          <a:ext cx="0" cy="0"/>
          <a:chOff x="0" y="0"/>
          <a:chExt cx="0" cy="0"/>
        </a:xfrm>
      </p:grpSpPr>
      <p:grpSp>
        <p:nvGrpSpPr>
          <p:cNvPr id="666" name="Google Shape;666;p31"/>
          <p:cNvGrpSpPr/>
          <p:nvPr/>
        </p:nvGrpSpPr>
        <p:grpSpPr>
          <a:xfrm>
            <a:off x="1028700" y="884039"/>
            <a:ext cx="16230600" cy="8374261"/>
            <a:chOff x="0" y="-38100"/>
            <a:chExt cx="4274726" cy="2205567"/>
          </a:xfrm>
        </p:grpSpPr>
        <p:sp>
          <p:nvSpPr>
            <p:cNvPr id="667" name="Google Shape;667;p31"/>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9" name="Google Shape;669;p31"/>
          <p:cNvSpPr txBox="1"/>
          <p:nvPr/>
        </p:nvSpPr>
        <p:spPr>
          <a:xfrm>
            <a:off x="1340293" y="762000"/>
            <a:ext cx="2755158"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05.</a:t>
            </a:r>
            <a:endParaRPr/>
          </a:p>
        </p:txBody>
      </p:sp>
      <p:sp>
        <p:nvSpPr>
          <p:cNvPr id="670" name="Google Shape;670;p31"/>
          <p:cNvSpPr txBox="1"/>
          <p:nvPr/>
        </p:nvSpPr>
        <p:spPr>
          <a:xfrm>
            <a:off x="4095451" y="5581650"/>
            <a:ext cx="12663000" cy="35217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low-fi prototype: task flows</a:t>
            </a:r>
            <a:endParaRPr/>
          </a:p>
        </p:txBody>
      </p:sp>
      <p:grpSp>
        <p:nvGrpSpPr>
          <p:cNvPr id="671" name="Google Shape;671;p31"/>
          <p:cNvGrpSpPr/>
          <p:nvPr/>
        </p:nvGrpSpPr>
        <p:grpSpPr>
          <a:xfrm>
            <a:off x="-3233490" y="5979520"/>
            <a:ext cx="6999655" cy="8614961"/>
            <a:chOff x="0" y="0"/>
            <a:chExt cx="9332874" cy="11486614"/>
          </a:xfrm>
        </p:grpSpPr>
        <p:grpSp>
          <p:nvGrpSpPr>
            <p:cNvPr id="672" name="Google Shape;672;p31"/>
            <p:cNvGrpSpPr/>
            <p:nvPr/>
          </p:nvGrpSpPr>
          <p:grpSpPr>
            <a:xfrm>
              <a:off x="0" y="0"/>
              <a:ext cx="9332874" cy="11486614"/>
              <a:chOff x="0" y="0"/>
              <a:chExt cx="660400" cy="812800"/>
            </a:xfrm>
          </p:grpSpPr>
          <p:sp>
            <p:nvSpPr>
              <p:cNvPr id="673" name="Google Shape;673;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5" name="Google Shape;675;p31"/>
            <p:cNvGrpSpPr/>
            <p:nvPr/>
          </p:nvGrpSpPr>
          <p:grpSpPr>
            <a:xfrm>
              <a:off x="545238" y="671062"/>
              <a:ext cx="8242398" cy="10144490"/>
              <a:chOff x="0" y="0"/>
              <a:chExt cx="660400" cy="812800"/>
            </a:xfrm>
          </p:grpSpPr>
          <p:sp>
            <p:nvSpPr>
              <p:cNvPr id="676" name="Google Shape;676;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8" name="Google Shape;678;p31"/>
            <p:cNvGrpSpPr/>
            <p:nvPr/>
          </p:nvGrpSpPr>
          <p:grpSpPr>
            <a:xfrm>
              <a:off x="1083502" y="1333541"/>
              <a:ext cx="7165870" cy="8819533"/>
              <a:chOff x="0" y="0"/>
              <a:chExt cx="660400" cy="812800"/>
            </a:xfrm>
          </p:grpSpPr>
          <p:sp>
            <p:nvSpPr>
              <p:cNvPr id="679" name="Google Shape;679;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81" name="Google Shape;681;p31"/>
          <p:cNvGrpSpPr/>
          <p:nvPr/>
        </p:nvGrpSpPr>
        <p:grpSpPr>
          <a:xfrm rot="10800000">
            <a:off x="13557529" y="-3278780"/>
            <a:ext cx="6999655" cy="8614961"/>
            <a:chOff x="0" y="0"/>
            <a:chExt cx="9332874" cy="11486614"/>
          </a:xfrm>
        </p:grpSpPr>
        <p:grpSp>
          <p:nvGrpSpPr>
            <p:cNvPr id="682" name="Google Shape;682;p31"/>
            <p:cNvGrpSpPr/>
            <p:nvPr/>
          </p:nvGrpSpPr>
          <p:grpSpPr>
            <a:xfrm>
              <a:off x="0" y="0"/>
              <a:ext cx="9332874" cy="11486614"/>
              <a:chOff x="0" y="0"/>
              <a:chExt cx="660400" cy="812800"/>
            </a:xfrm>
          </p:grpSpPr>
          <p:sp>
            <p:nvSpPr>
              <p:cNvPr id="683" name="Google Shape;683;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5" name="Google Shape;685;p31"/>
            <p:cNvGrpSpPr/>
            <p:nvPr/>
          </p:nvGrpSpPr>
          <p:grpSpPr>
            <a:xfrm>
              <a:off x="545238" y="671062"/>
              <a:ext cx="8242398" cy="10144490"/>
              <a:chOff x="0" y="0"/>
              <a:chExt cx="660400" cy="812800"/>
            </a:xfrm>
          </p:grpSpPr>
          <p:sp>
            <p:nvSpPr>
              <p:cNvPr id="686" name="Google Shape;686;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8" name="Google Shape;688;p31"/>
            <p:cNvGrpSpPr/>
            <p:nvPr/>
          </p:nvGrpSpPr>
          <p:grpSpPr>
            <a:xfrm>
              <a:off x="1083502" y="1333541"/>
              <a:ext cx="7165870" cy="8819533"/>
              <a:chOff x="0" y="0"/>
              <a:chExt cx="660400" cy="812800"/>
            </a:xfrm>
          </p:grpSpPr>
          <p:sp>
            <p:nvSpPr>
              <p:cNvPr id="689" name="Google Shape;689;p3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91" name="Google Shape;691;p31"/>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692" name="Google Shape;692;p31"/>
          <p:cNvGrpSpPr/>
          <p:nvPr/>
        </p:nvGrpSpPr>
        <p:grpSpPr>
          <a:xfrm>
            <a:off x="15226010" y="2079760"/>
            <a:ext cx="406823" cy="408647"/>
            <a:chOff x="1813" y="0"/>
            <a:chExt cx="809173" cy="812800"/>
          </a:xfrm>
        </p:grpSpPr>
        <p:sp>
          <p:nvSpPr>
            <p:cNvPr id="693" name="Google Shape;693;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5" name="Google Shape;695;p31"/>
          <p:cNvGrpSpPr/>
          <p:nvPr/>
        </p:nvGrpSpPr>
        <p:grpSpPr>
          <a:xfrm>
            <a:off x="15789684" y="2079760"/>
            <a:ext cx="406823" cy="408647"/>
            <a:chOff x="1813" y="0"/>
            <a:chExt cx="809173" cy="812800"/>
          </a:xfrm>
        </p:grpSpPr>
        <p:sp>
          <p:nvSpPr>
            <p:cNvPr id="696" name="Google Shape;696;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8" name="Google Shape;698;p31"/>
          <p:cNvGrpSpPr/>
          <p:nvPr/>
        </p:nvGrpSpPr>
        <p:grpSpPr>
          <a:xfrm>
            <a:off x="16350731" y="2079760"/>
            <a:ext cx="406823" cy="408647"/>
            <a:chOff x="1813" y="0"/>
            <a:chExt cx="809173" cy="812800"/>
          </a:xfrm>
        </p:grpSpPr>
        <p:sp>
          <p:nvSpPr>
            <p:cNvPr id="699" name="Google Shape;699;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3">
            <a:alphaModFix/>
          </a:blip>
          <a:srcRect b="7616" l="0" r="0" t="20528"/>
          <a:stretch/>
        </p:blipFill>
        <p:spPr>
          <a:xfrm>
            <a:off x="744622" y="4210867"/>
            <a:ext cx="3718849" cy="3576634"/>
          </a:xfrm>
          <a:prstGeom prst="rect">
            <a:avLst/>
          </a:prstGeom>
          <a:noFill/>
          <a:ln>
            <a:noFill/>
          </a:ln>
        </p:spPr>
      </p:pic>
      <p:sp>
        <p:nvSpPr>
          <p:cNvPr id="117" name="Google Shape;117;p14"/>
          <p:cNvSpPr txBox="1"/>
          <p:nvPr/>
        </p:nvSpPr>
        <p:spPr>
          <a:xfrm>
            <a:off x="744622" y="2106188"/>
            <a:ext cx="89907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0B1320"/>
                </a:solidFill>
                <a:latin typeface="Playfair Display Black"/>
                <a:ea typeface="Playfair Display Black"/>
                <a:cs typeface="Playfair Display Black"/>
                <a:sym typeface="Playfair Display Black"/>
              </a:rPr>
              <a:t>our team</a:t>
            </a:r>
            <a:endParaRPr/>
          </a:p>
        </p:txBody>
      </p:sp>
      <p:grpSp>
        <p:nvGrpSpPr>
          <p:cNvPr id="118" name="Google Shape;118;p14"/>
          <p:cNvGrpSpPr/>
          <p:nvPr/>
        </p:nvGrpSpPr>
        <p:grpSpPr>
          <a:xfrm>
            <a:off x="744622" y="7970469"/>
            <a:ext cx="3773570" cy="1847908"/>
            <a:chOff x="0" y="-38100"/>
            <a:chExt cx="1737603" cy="850900"/>
          </a:xfrm>
        </p:grpSpPr>
        <p:sp>
          <p:nvSpPr>
            <p:cNvPr id="119" name="Google Shape;119;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4"/>
          <p:cNvGrpSpPr/>
          <p:nvPr/>
        </p:nvGrpSpPr>
        <p:grpSpPr>
          <a:xfrm>
            <a:off x="1389183" y="8246193"/>
            <a:ext cx="2429775" cy="961204"/>
            <a:chOff x="0" y="-19050"/>
            <a:chExt cx="3239700" cy="1281605"/>
          </a:xfrm>
        </p:grpSpPr>
        <p:sp>
          <p:nvSpPr>
            <p:cNvPr id="122" name="Google Shape;122;p14"/>
            <p:cNvSpPr txBox="1"/>
            <p:nvPr/>
          </p:nvSpPr>
          <p:spPr>
            <a:xfrm>
              <a:off x="0" y="-19050"/>
              <a:ext cx="32397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799" u="none" cap="none" strike="noStrike">
                  <a:solidFill>
                    <a:srgbClr val="191919"/>
                  </a:solidFill>
                  <a:latin typeface="Roboto"/>
                  <a:ea typeface="Roboto"/>
                  <a:cs typeface="Roboto"/>
                  <a:sym typeface="Roboto"/>
                </a:rPr>
                <a:t> </a:t>
              </a:r>
              <a:r>
                <a:rPr b="1" lang="en-US" sz="2799">
                  <a:solidFill>
                    <a:srgbClr val="191919"/>
                  </a:solidFill>
                  <a:latin typeface="Roboto"/>
                  <a:ea typeface="Roboto"/>
                  <a:cs typeface="Roboto"/>
                  <a:sym typeface="Roboto"/>
                </a:rPr>
                <a:t>Seamus</a:t>
              </a:r>
              <a:endParaRPr/>
            </a:p>
          </p:txBody>
        </p:sp>
        <p:sp>
          <p:nvSpPr>
            <p:cNvPr id="123" name="Google Shape;123;p14"/>
            <p:cNvSpPr txBox="1"/>
            <p:nvPr/>
          </p:nvSpPr>
          <p:spPr>
            <a:xfrm>
              <a:off x="0" y="813455"/>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191919"/>
                  </a:solidFill>
                  <a:latin typeface="Roboto"/>
                  <a:ea typeface="Roboto"/>
                  <a:cs typeface="Roboto"/>
                  <a:sym typeface="Roboto"/>
                </a:rPr>
                <a:t>Public Policy</a:t>
              </a:r>
              <a:endParaRPr/>
            </a:p>
          </p:txBody>
        </p:sp>
      </p:grpSp>
      <p:pic>
        <p:nvPicPr>
          <p:cNvPr id="124" name="Google Shape;124;p14"/>
          <p:cNvPicPr preferRelativeResize="0"/>
          <p:nvPr/>
        </p:nvPicPr>
        <p:blipFill rotWithShape="1">
          <a:blip r:embed="rId4">
            <a:alphaModFix/>
          </a:blip>
          <a:srcRect b="7416" l="0" r="0" t="12229"/>
          <a:stretch/>
        </p:blipFill>
        <p:spPr>
          <a:xfrm>
            <a:off x="5086350" y="4210867"/>
            <a:ext cx="3718849" cy="3576634"/>
          </a:xfrm>
          <a:prstGeom prst="rect">
            <a:avLst/>
          </a:prstGeom>
          <a:noFill/>
          <a:ln>
            <a:noFill/>
          </a:ln>
        </p:spPr>
      </p:pic>
      <p:grpSp>
        <p:nvGrpSpPr>
          <p:cNvPr id="125" name="Google Shape;125;p14"/>
          <p:cNvGrpSpPr/>
          <p:nvPr/>
        </p:nvGrpSpPr>
        <p:grpSpPr>
          <a:xfrm>
            <a:off x="5086350" y="7970469"/>
            <a:ext cx="3773570" cy="1847908"/>
            <a:chOff x="0" y="-38100"/>
            <a:chExt cx="1737603" cy="850900"/>
          </a:xfrm>
        </p:grpSpPr>
        <p:sp>
          <p:nvSpPr>
            <p:cNvPr id="126" name="Google Shape;126;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14"/>
          <p:cNvGrpSpPr/>
          <p:nvPr/>
        </p:nvGrpSpPr>
        <p:grpSpPr>
          <a:xfrm>
            <a:off x="5730911" y="8246193"/>
            <a:ext cx="2429775" cy="961204"/>
            <a:chOff x="0" y="-19050"/>
            <a:chExt cx="3239700" cy="1281605"/>
          </a:xfrm>
        </p:grpSpPr>
        <p:sp>
          <p:nvSpPr>
            <p:cNvPr id="129" name="Google Shape;129;p14"/>
            <p:cNvSpPr txBox="1"/>
            <p:nvPr/>
          </p:nvSpPr>
          <p:spPr>
            <a:xfrm>
              <a:off x="0" y="-19050"/>
              <a:ext cx="32397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799" u="none" cap="none" strike="noStrike">
                  <a:solidFill>
                    <a:srgbClr val="191919"/>
                  </a:solidFill>
                  <a:latin typeface="Roboto"/>
                  <a:ea typeface="Roboto"/>
                  <a:cs typeface="Roboto"/>
                  <a:sym typeface="Roboto"/>
                </a:rPr>
                <a:t> </a:t>
              </a:r>
              <a:r>
                <a:rPr b="1" lang="en-US" sz="2799">
                  <a:solidFill>
                    <a:srgbClr val="191919"/>
                  </a:solidFill>
                  <a:latin typeface="Roboto"/>
                  <a:ea typeface="Roboto"/>
                  <a:cs typeface="Roboto"/>
                  <a:sym typeface="Roboto"/>
                </a:rPr>
                <a:t>Fred</a:t>
              </a:r>
              <a:endParaRPr/>
            </a:p>
          </p:txBody>
        </p:sp>
        <p:sp>
          <p:nvSpPr>
            <p:cNvPr id="130" name="Google Shape;130;p14"/>
            <p:cNvSpPr txBox="1"/>
            <p:nvPr/>
          </p:nvSpPr>
          <p:spPr>
            <a:xfrm>
              <a:off x="0" y="813455"/>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191919"/>
                  </a:solidFill>
                  <a:latin typeface="Roboto"/>
                  <a:ea typeface="Roboto"/>
                  <a:cs typeface="Roboto"/>
                  <a:sym typeface="Roboto"/>
                </a:rPr>
                <a:t>Economics</a:t>
              </a:r>
              <a:endParaRPr/>
            </a:p>
          </p:txBody>
        </p:sp>
      </p:grpSp>
      <p:pic>
        <p:nvPicPr>
          <p:cNvPr id="131" name="Google Shape;131;p14"/>
          <p:cNvPicPr preferRelativeResize="0"/>
          <p:nvPr/>
        </p:nvPicPr>
        <p:blipFill rotWithShape="1">
          <a:blip r:embed="rId5">
            <a:alphaModFix/>
          </a:blip>
          <a:srcRect b="17929" l="0" r="0" t="17922"/>
          <a:stretch/>
        </p:blipFill>
        <p:spPr>
          <a:xfrm>
            <a:off x="9428078" y="4210867"/>
            <a:ext cx="3718850" cy="3576632"/>
          </a:xfrm>
          <a:prstGeom prst="rect">
            <a:avLst/>
          </a:prstGeom>
          <a:noFill/>
          <a:ln>
            <a:noFill/>
          </a:ln>
        </p:spPr>
      </p:pic>
      <p:grpSp>
        <p:nvGrpSpPr>
          <p:cNvPr id="132" name="Google Shape;132;p14"/>
          <p:cNvGrpSpPr/>
          <p:nvPr/>
        </p:nvGrpSpPr>
        <p:grpSpPr>
          <a:xfrm>
            <a:off x="9428078" y="7970469"/>
            <a:ext cx="3773570" cy="1847908"/>
            <a:chOff x="0" y="-38100"/>
            <a:chExt cx="1737603" cy="850900"/>
          </a:xfrm>
        </p:grpSpPr>
        <p:sp>
          <p:nvSpPr>
            <p:cNvPr id="133" name="Google Shape;133;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14"/>
          <p:cNvGrpSpPr/>
          <p:nvPr/>
        </p:nvGrpSpPr>
        <p:grpSpPr>
          <a:xfrm>
            <a:off x="10072639" y="8246193"/>
            <a:ext cx="2429775" cy="961204"/>
            <a:chOff x="0" y="-19050"/>
            <a:chExt cx="3239700" cy="1281605"/>
          </a:xfrm>
        </p:grpSpPr>
        <p:sp>
          <p:nvSpPr>
            <p:cNvPr id="136" name="Google Shape;136;p14"/>
            <p:cNvSpPr txBox="1"/>
            <p:nvPr/>
          </p:nvSpPr>
          <p:spPr>
            <a:xfrm>
              <a:off x="0" y="-19050"/>
              <a:ext cx="32397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799" u="none" cap="none" strike="noStrike">
                  <a:solidFill>
                    <a:srgbClr val="191919"/>
                  </a:solidFill>
                  <a:latin typeface="Roboto"/>
                  <a:ea typeface="Roboto"/>
                  <a:cs typeface="Roboto"/>
                  <a:sym typeface="Roboto"/>
                </a:rPr>
                <a:t> </a:t>
              </a:r>
              <a:r>
                <a:rPr b="1" lang="en-US" sz="2799">
                  <a:solidFill>
                    <a:srgbClr val="191919"/>
                  </a:solidFill>
                  <a:latin typeface="Roboto"/>
                  <a:ea typeface="Roboto"/>
                  <a:cs typeface="Roboto"/>
                  <a:sym typeface="Roboto"/>
                </a:rPr>
                <a:t>Jailia</a:t>
              </a:r>
              <a:endParaRPr/>
            </a:p>
          </p:txBody>
        </p:sp>
        <p:sp>
          <p:nvSpPr>
            <p:cNvPr id="137" name="Google Shape;137;p14"/>
            <p:cNvSpPr txBox="1"/>
            <p:nvPr/>
          </p:nvSpPr>
          <p:spPr>
            <a:xfrm>
              <a:off x="0" y="813455"/>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191919"/>
                  </a:solidFill>
                  <a:latin typeface="Roboto"/>
                  <a:ea typeface="Roboto"/>
                  <a:cs typeface="Roboto"/>
                  <a:sym typeface="Roboto"/>
                </a:rPr>
                <a:t>Computer Science</a:t>
              </a:r>
              <a:endParaRPr/>
            </a:p>
          </p:txBody>
        </p:sp>
      </p:grpSp>
      <p:pic>
        <p:nvPicPr>
          <p:cNvPr id="138" name="Google Shape;138;p14"/>
          <p:cNvPicPr preferRelativeResize="0"/>
          <p:nvPr/>
        </p:nvPicPr>
        <p:blipFill rotWithShape="1">
          <a:blip r:embed="rId6">
            <a:alphaModFix/>
          </a:blip>
          <a:srcRect b="32025" l="0" r="0" t="3871"/>
          <a:stretch/>
        </p:blipFill>
        <p:spPr>
          <a:xfrm>
            <a:off x="13769806" y="4210867"/>
            <a:ext cx="3718850" cy="3576632"/>
          </a:xfrm>
          <a:prstGeom prst="rect">
            <a:avLst/>
          </a:prstGeom>
          <a:noFill/>
          <a:ln>
            <a:noFill/>
          </a:ln>
        </p:spPr>
      </p:pic>
      <p:grpSp>
        <p:nvGrpSpPr>
          <p:cNvPr id="139" name="Google Shape;139;p14"/>
          <p:cNvGrpSpPr/>
          <p:nvPr/>
        </p:nvGrpSpPr>
        <p:grpSpPr>
          <a:xfrm>
            <a:off x="13769806" y="7970469"/>
            <a:ext cx="3773570" cy="1847908"/>
            <a:chOff x="0" y="-38100"/>
            <a:chExt cx="1737603" cy="850900"/>
          </a:xfrm>
        </p:grpSpPr>
        <p:sp>
          <p:nvSpPr>
            <p:cNvPr id="140" name="Google Shape;140;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4"/>
          <p:cNvGrpSpPr/>
          <p:nvPr/>
        </p:nvGrpSpPr>
        <p:grpSpPr>
          <a:xfrm>
            <a:off x="14414367" y="8246193"/>
            <a:ext cx="2429775" cy="961204"/>
            <a:chOff x="0" y="-19050"/>
            <a:chExt cx="3239700" cy="1281605"/>
          </a:xfrm>
        </p:grpSpPr>
        <p:sp>
          <p:nvSpPr>
            <p:cNvPr id="143" name="Google Shape;143;p14"/>
            <p:cNvSpPr txBox="1"/>
            <p:nvPr/>
          </p:nvSpPr>
          <p:spPr>
            <a:xfrm>
              <a:off x="0" y="-19050"/>
              <a:ext cx="32397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lang="en-US" sz="2799">
                  <a:solidFill>
                    <a:srgbClr val="191919"/>
                  </a:solidFill>
                  <a:latin typeface="Roboto"/>
                  <a:ea typeface="Roboto"/>
                  <a:cs typeface="Roboto"/>
                  <a:sym typeface="Roboto"/>
                </a:rPr>
                <a:t>Ashton</a:t>
              </a:r>
              <a:endParaRPr/>
            </a:p>
          </p:txBody>
        </p:sp>
        <p:sp>
          <p:nvSpPr>
            <p:cNvPr id="144" name="Google Shape;144;p14"/>
            <p:cNvSpPr txBox="1"/>
            <p:nvPr/>
          </p:nvSpPr>
          <p:spPr>
            <a:xfrm>
              <a:off x="0" y="813455"/>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191919"/>
                  </a:solidFill>
                  <a:latin typeface="Roboto"/>
                  <a:ea typeface="Roboto"/>
                  <a:cs typeface="Roboto"/>
                  <a:sym typeface="Roboto"/>
                </a:rPr>
                <a:t>Computer Science</a:t>
              </a:r>
              <a:endParaRPr/>
            </a:p>
          </p:txBody>
        </p:sp>
      </p:grpSp>
      <p:cxnSp>
        <p:nvCxnSpPr>
          <p:cNvPr id="145" name="Google Shape;145;p14"/>
          <p:cNvCxnSpPr/>
          <p:nvPr/>
        </p:nvCxnSpPr>
        <p:spPr>
          <a:xfrm>
            <a:off x="7164525" y="1233024"/>
            <a:ext cx="8289292" cy="0"/>
          </a:xfrm>
          <a:prstGeom prst="straightConnector1">
            <a:avLst/>
          </a:prstGeom>
          <a:noFill/>
          <a:ln cap="flat" cmpd="sng" w="38100">
            <a:solidFill>
              <a:srgbClr val="0B1320"/>
            </a:solidFill>
            <a:prstDash val="solid"/>
            <a:round/>
            <a:headEnd len="sm" w="sm" type="none"/>
            <a:tailEnd len="sm" w="sm" type="none"/>
          </a:ln>
        </p:spPr>
      </p:cxnSp>
      <p:grpSp>
        <p:nvGrpSpPr>
          <p:cNvPr id="146" name="Google Shape;146;p14"/>
          <p:cNvGrpSpPr/>
          <p:nvPr/>
        </p:nvGrpSpPr>
        <p:grpSpPr>
          <a:xfrm>
            <a:off x="15956198" y="1028700"/>
            <a:ext cx="406823" cy="408647"/>
            <a:chOff x="1813" y="0"/>
            <a:chExt cx="809173" cy="812800"/>
          </a:xfrm>
        </p:grpSpPr>
        <p:sp>
          <p:nvSpPr>
            <p:cNvPr id="147" name="Google Shape;14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4"/>
          <p:cNvGrpSpPr/>
          <p:nvPr/>
        </p:nvGrpSpPr>
        <p:grpSpPr>
          <a:xfrm>
            <a:off x="16519873" y="1028700"/>
            <a:ext cx="406823" cy="408647"/>
            <a:chOff x="1813" y="0"/>
            <a:chExt cx="809173" cy="812800"/>
          </a:xfrm>
        </p:grpSpPr>
        <p:sp>
          <p:nvSpPr>
            <p:cNvPr id="150" name="Google Shape;15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14"/>
          <p:cNvGrpSpPr/>
          <p:nvPr/>
        </p:nvGrpSpPr>
        <p:grpSpPr>
          <a:xfrm>
            <a:off x="17080920" y="1028700"/>
            <a:ext cx="406823" cy="408647"/>
            <a:chOff x="1813" y="0"/>
            <a:chExt cx="809173" cy="812800"/>
          </a:xfrm>
        </p:grpSpPr>
        <p:sp>
          <p:nvSpPr>
            <p:cNvPr id="153" name="Google Shape;153;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04" name="Shape 704"/>
        <p:cNvGrpSpPr/>
        <p:nvPr/>
      </p:nvGrpSpPr>
      <p:grpSpPr>
        <a:xfrm>
          <a:off x="0" y="0"/>
          <a:ext cx="0" cy="0"/>
          <a:chOff x="0" y="0"/>
          <a:chExt cx="0" cy="0"/>
        </a:xfrm>
      </p:grpSpPr>
      <p:grpSp>
        <p:nvGrpSpPr>
          <p:cNvPr id="705" name="Google Shape;705;p32"/>
          <p:cNvGrpSpPr/>
          <p:nvPr/>
        </p:nvGrpSpPr>
        <p:grpSpPr>
          <a:xfrm>
            <a:off x="614565" y="-307529"/>
            <a:ext cx="16644735" cy="11448019"/>
            <a:chOff x="614565" y="-307529"/>
            <a:chExt cx="16644735" cy="11448019"/>
          </a:xfrm>
        </p:grpSpPr>
        <p:grpSp>
          <p:nvGrpSpPr>
            <p:cNvPr id="706" name="Google Shape;706;p32"/>
            <p:cNvGrpSpPr/>
            <p:nvPr/>
          </p:nvGrpSpPr>
          <p:grpSpPr>
            <a:xfrm>
              <a:off x="10751424" y="2104491"/>
              <a:ext cx="6507876" cy="3230767"/>
              <a:chOff x="0" y="-38100"/>
              <a:chExt cx="1714009" cy="850900"/>
            </a:xfrm>
          </p:grpSpPr>
          <p:sp>
            <p:nvSpPr>
              <p:cNvPr id="707" name="Google Shape;707;p32"/>
              <p:cNvSpPr/>
              <p:nvPr/>
            </p:nvSpPr>
            <p:spPr>
              <a:xfrm>
                <a:off x="0" y="0"/>
                <a:ext cx="1714009" cy="269897"/>
              </a:xfrm>
              <a:custGeom>
                <a:rect b="b" l="l" r="r" t="t"/>
                <a:pathLst>
                  <a:path extrusionOk="0" h="269897" w="1714009">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9" name="Google Shape;709;p32"/>
            <p:cNvSpPr txBox="1"/>
            <p:nvPr/>
          </p:nvSpPr>
          <p:spPr>
            <a:xfrm>
              <a:off x="10862786" y="2493599"/>
              <a:ext cx="62853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800">
                  <a:solidFill>
                    <a:srgbClr val="0B1320"/>
                  </a:solidFill>
                  <a:latin typeface="Roboto"/>
                  <a:ea typeface="Roboto"/>
                  <a:cs typeface="Roboto"/>
                  <a:sym typeface="Roboto"/>
                </a:rPr>
                <a:t>Join an existing question.</a:t>
              </a:r>
              <a:endParaRPr/>
            </a:p>
          </p:txBody>
        </p:sp>
        <p:sp>
          <p:nvSpPr>
            <p:cNvPr id="710" name="Google Shape;710;p32"/>
            <p:cNvSpPr txBox="1"/>
            <p:nvPr/>
          </p:nvSpPr>
          <p:spPr>
            <a:xfrm>
              <a:off x="614565" y="6335950"/>
              <a:ext cx="8003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tasks</a:t>
              </a:r>
              <a:endParaRPr/>
            </a:p>
          </p:txBody>
        </p:sp>
        <p:grpSp>
          <p:nvGrpSpPr>
            <p:cNvPr id="711" name="Google Shape;711;p32"/>
            <p:cNvGrpSpPr/>
            <p:nvPr/>
          </p:nvGrpSpPr>
          <p:grpSpPr>
            <a:xfrm>
              <a:off x="10751424" y="664791"/>
              <a:ext cx="6507876" cy="3230758"/>
              <a:chOff x="0" y="-38100"/>
              <a:chExt cx="1714009" cy="850900"/>
            </a:xfrm>
          </p:grpSpPr>
          <p:sp>
            <p:nvSpPr>
              <p:cNvPr id="712" name="Google Shape;712;p32"/>
              <p:cNvSpPr/>
              <p:nvPr/>
            </p:nvSpPr>
            <p:spPr>
              <a:xfrm>
                <a:off x="0" y="0"/>
                <a:ext cx="1714009" cy="340474"/>
              </a:xfrm>
              <a:custGeom>
                <a:rect b="b" l="l" r="r" t="t"/>
                <a:pathLst>
                  <a:path extrusionOk="0" h="340474" w="1714009">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4" name="Google Shape;714;p32"/>
            <p:cNvGrpSpPr/>
            <p:nvPr/>
          </p:nvGrpSpPr>
          <p:grpSpPr>
            <a:xfrm>
              <a:off x="11431789" y="-307529"/>
              <a:ext cx="5076190" cy="3520080"/>
              <a:chOff x="0" y="-312087"/>
              <a:chExt cx="1336939" cy="927100"/>
            </a:xfrm>
          </p:grpSpPr>
          <p:sp>
            <p:nvSpPr>
              <p:cNvPr id="715" name="Google Shape;715;p32"/>
              <p:cNvSpPr/>
              <p:nvPr/>
            </p:nvSpPr>
            <p:spPr>
              <a:xfrm>
                <a:off x="0" y="0"/>
                <a:ext cx="1296967" cy="321374"/>
              </a:xfrm>
              <a:custGeom>
                <a:rect b="b" l="l" r="r" t="t"/>
                <a:pathLst>
                  <a:path extrusionOk="0" h="321374" w="1296967">
                    <a:moveTo>
                      <a:pt x="0" y="0"/>
                    </a:moveTo>
                    <a:lnTo>
                      <a:pt x="1296967" y="0"/>
                    </a:lnTo>
                    <a:lnTo>
                      <a:pt x="1296967" y="321374"/>
                    </a:lnTo>
                    <a:lnTo>
                      <a:pt x="0" y="321374"/>
                    </a:lnTo>
                    <a:close/>
                  </a:path>
                </a:pathLst>
              </a:custGeom>
              <a:solidFill>
                <a:srgbClr val="000000">
                  <a:alpha val="0"/>
                </a:srgbClr>
              </a:solidFill>
              <a:ln>
                <a:noFill/>
              </a:ln>
            </p:spPr>
          </p:sp>
          <p:sp>
            <p:nvSpPr>
              <p:cNvPr id="716" name="Google Shape;716;p32"/>
              <p:cNvSpPr txBox="1"/>
              <p:nvPr/>
            </p:nvSpPr>
            <p:spPr>
              <a:xfrm>
                <a:off x="39972" y="-312087"/>
                <a:ext cx="1296967" cy="9271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4000">
                    <a:solidFill>
                      <a:srgbClr val="F3F6FA"/>
                    </a:solidFill>
                    <a:latin typeface="Playfair Display Black"/>
                    <a:ea typeface="Playfair Display Black"/>
                    <a:cs typeface="Playfair Display Black"/>
                    <a:sym typeface="Playfair Display Black"/>
                  </a:rPr>
                  <a:t>simple</a:t>
                </a:r>
                <a:endParaRPr/>
              </a:p>
            </p:txBody>
          </p:sp>
        </p:grpSp>
        <p:grpSp>
          <p:nvGrpSpPr>
            <p:cNvPr id="717" name="Google Shape;717;p32"/>
            <p:cNvGrpSpPr/>
            <p:nvPr/>
          </p:nvGrpSpPr>
          <p:grpSpPr>
            <a:xfrm>
              <a:off x="10751424" y="5007107"/>
              <a:ext cx="6507876" cy="3230767"/>
              <a:chOff x="0" y="-38100"/>
              <a:chExt cx="1714009" cy="850900"/>
            </a:xfrm>
          </p:grpSpPr>
          <p:sp>
            <p:nvSpPr>
              <p:cNvPr id="718" name="Google Shape;718;p32"/>
              <p:cNvSpPr/>
              <p:nvPr/>
            </p:nvSpPr>
            <p:spPr>
              <a:xfrm>
                <a:off x="0" y="0"/>
                <a:ext cx="1714009" cy="269897"/>
              </a:xfrm>
              <a:custGeom>
                <a:rect b="b" l="l" r="r" t="t"/>
                <a:pathLst>
                  <a:path extrusionOk="0" h="269897" w="1714009">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0" name="Google Shape;720;p32"/>
            <p:cNvSpPr txBox="1"/>
            <p:nvPr/>
          </p:nvSpPr>
          <p:spPr>
            <a:xfrm>
              <a:off x="10862786" y="5396215"/>
              <a:ext cx="62853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800">
                  <a:solidFill>
                    <a:srgbClr val="0B1320"/>
                  </a:solidFill>
                  <a:latin typeface="Roboto"/>
                  <a:ea typeface="Roboto"/>
                  <a:cs typeface="Roboto"/>
                  <a:sym typeface="Roboto"/>
                </a:rPr>
                <a:t>Join the huddle for your question.</a:t>
              </a:r>
              <a:endParaRPr/>
            </a:p>
          </p:txBody>
        </p:sp>
        <p:grpSp>
          <p:nvGrpSpPr>
            <p:cNvPr id="721" name="Google Shape;721;p32"/>
            <p:cNvGrpSpPr/>
            <p:nvPr/>
          </p:nvGrpSpPr>
          <p:grpSpPr>
            <a:xfrm>
              <a:off x="10751424" y="3567407"/>
              <a:ext cx="6507876" cy="3230758"/>
              <a:chOff x="0" y="-38100"/>
              <a:chExt cx="1714009" cy="850900"/>
            </a:xfrm>
          </p:grpSpPr>
          <p:sp>
            <p:nvSpPr>
              <p:cNvPr id="722" name="Google Shape;722;p32"/>
              <p:cNvSpPr/>
              <p:nvPr/>
            </p:nvSpPr>
            <p:spPr>
              <a:xfrm>
                <a:off x="0" y="0"/>
                <a:ext cx="1714009" cy="340474"/>
              </a:xfrm>
              <a:custGeom>
                <a:rect b="b" l="l" r="r" t="t"/>
                <a:pathLst>
                  <a:path extrusionOk="0" h="340474" w="1714009">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4" name="Google Shape;724;p32"/>
            <p:cNvGrpSpPr/>
            <p:nvPr/>
          </p:nvGrpSpPr>
          <p:grpSpPr>
            <a:xfrm>
              <a:off x="11431789" y="2608353"/>
              <a:ext cx="5035783" cy="3520080"/>
              <a:chOff x="0" y="-308593"/>
              <a:chExt cx="1326297" cy="927100"/>
            </a:xfrm>
          </p:grpSpPr>
          <p:sp>
            <p:nvSpPr>
              <p:cNvPr id="725" name="Google Shape;725;p32"/>
              <p:cNvSpPr/>
              <p:nvPr/>
            </p:nvSpPr>
            <p:spPr>
              <a:xfrm>
                <a:off x="0" y="0"/>
                <a:ext cx="1296967" cy="321374"/>
              </a:xfrm>
              <a:custGeom>
                <a:rect b="b" l="l" r="r" t="t"/>
                <a:pathLst>
                  <a:path extrusionOk="0" h="321374" w="1296967">
                    <a:moveTo>
                      <a:pt x="0" y="0"/>
                    </a:moveTo>
                    <a:lnTo>
                      <a:pt x="1296967" y="0"/>
                    </a:lnTo>
                    <a:lnTo>
                      <a:pt x="1296967" y="321374"/>
                    </a:lnTo>
                    <a:lnTo>
                      <a:pt x="0" y="321374"/>
                    </a:lnTo>
                    <a:close/>
                  </a:path>
                </a:pathLst>
              </a:custGeom>
              <a:solidFill>
                <a:srgbClr val="000000">
                  <a:alpha val="0"/>
                </a:srgbClr>
              </a:solidFill>
              <a:ln>
                <a:noFill/>
              </a:ln>
            </p:spPr>
          </p:sp>
          <p:sp>
            <p:nvSpPr>
              <p:cNvPr id="726" name="Google Shape;726;p32"/>
              <p:cNvSpPr txBox="1"/>
              <p:nvPr/>
            </p:nvSpPr>
            <p:spPr>
              <a:xfrm>
                <a:off x="29330" y="-308593"/>
                <a:ext cx="1296967" cy="9271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4000">
                    <a:solidFill>
                      <a:srgbClr val="F3F6FA"/>
                    </a:solidFill>
                    <a:latin typeface="Playfair Display Black"/>
                    <a:ea typeface="Playfair Display Black"/>
                    <a:cs typeface="Playfair Display Black"/>
                    <a:sym typeface="Playfair Display Black"/>
                  </a:rPr>
                  <a:t>moderate</a:t>
                </a:r>
                <a:endParaRPr/>
              </a:p>
            </p:txBody>
          </p:sp>
        </p:grpSp>
        <p:grpSp>
          <p:nvGrpSpPr>
            <p:cNvPr id="727" name="Google Shape;727;p32"/>
            <p:cNvGrpSpPr/>
            <p:nvPr/>
          </p:nvGrpSpPr>
          <p:grpSpPr>
            <a:xfrm>
              <a:off x="10751424" y="7909723"/>
              <a:ext cx="6507876" cy="3230767"/>
              <a:chOff x="0" y="-38100"/>
              <a:chExt cx="1714009" cy="850900"/>
            </a:xfrm>
          </p:grpSpPr>
          <p:sp>
            <p:nvSpPr>
              <p:cNvPr id="728" name="Google Shape;728;p32"/>
              <p:cNvSpPr/>
              <p:nvPr/>
            </p:nvSpPr>
            <p:spPr>
              <a:xfrm>
                <a:off x="0" y="0"/>
                <a:ext cx="1714009" cy="269897"/>
              </a:xfrm>
              <a:custGeom>
                <a:rect b="b" l="l" r="r" t="t"/>
                <a:pathLst>
                  <a:path extrusionOk="0" h="269897" w="1714009">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0" name="Google Shape;730;p32"/>
            <p:cNvSpPr txBox="1"/>
            <p:nvPr/>
          </p:nvSpPr>
          <p:spPr>
            <a:xfrm>
              <a:off x="10862786" y="8298831"/>
              <a:ext cx="62853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800">
                  <a:solidFill>
                    <a:srgbClr val="0B1320"/>
                  </a:solidFill>
                  <a:latin typeface="Roboto"/>
                  <a:ea typeface="Roboto"/>
                  <a:cs typeface="Roboto"/>
                  <a:sym typeface="Roboto"/>
                </a:rPr>
                <a:t>Send a picture to a question’s huddle.</a:t>
              </a:r>
              <a:endParaRPr/>
            </a:p>
          </p:txBody>
        </p:sp>
        <p:grpSp>
          <p:nvGrpSpPr>
            <p:cNvPr id="731" name="Google Shape;731;p32"/>
            <p:cNvGrpSpPr/>
            <p:nvPr/>
          </p:nvGrpSpPr>
          <p:grpSpPr>
            <a:xfrm>
              <a:off x="10751424" y="6470023"/>
              <a:ext cx="6507876" cy="3230758"/>
              <a:chOff x="0" y="-38100"/>
              <a:chExt cx="1714009" cy="850900"/>
            </a:xfrm>
          </p:grpSpPr>
          <p:sp>
            <p:nvSpPr>
              <p:cNvPr id="732" name="Google Shape;732;p32"/>
              <p:cNvSpPr/>
              <p:nvPr/>
            </p:nvSpPr>
            <p:spPr>
              <a:xfrm>
                <a:off x="0" y="0"/>
                <a:ext cx="1714009" cy="340474"/>
              </a:xfrm>
              <a:custGeom>
                <a:rect b="b" l="l" r="r" t="t"/>
                <a:pathLst>
                  <a:path extrusionOk="0" h="340474" w="1714009">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4" name="Google Shape;734;p32"/>
            <p:cNvGrpSpPr/>
            <p:nvPr/>
          </p:nvGrpSpPr>
          <p:grpSpPr>
            <a:xfrm>
              <a:off x="11431789" y="5532725"/>
              <a:ext cx="5147146" cy="3520080"/>
              <a:chOff x="0" y="-302863"/>
              <a:chExt cx="1355627" cy="927100"/>
            </a:xfrm>
          </p:grpSpPr>
          <p:sp>
            <p:nvSpPr>
              <p:cNvPr id="735" name="Google Shape;735;p32"/>
              <p:cNvSpPr/>
              <p:nvPr/>
            </p:nvSpPr>
            <p:spPr>
              <a:xfrm>
                <a:off x="0" y="0"/>
                <a:ext cx="1296967" cy="321374"/>
              </a:xfrm>
              <a:custGeom>
                <a:rect b="b" l="l" r="r" t="t"/>
                <a:pathLst>
                  <a:path extrusionOk="0" h="321374" w="1296967">
                    <a:moveTo>
                      <a:pt x="0" y="0"/>
                    </a:moveTo>
                    <a:lnTo>
                      <a:pt x="1296967" y="0"/>
                    </a:lnTo>
                    <a:lnTo>
                      <a:pt x="1296967" y="321374"/>
                    </a:lnTo>
                    <a:lnTo>
                      <a:pt x="0" y="321374"/>
                    </a:lnTo>
                    <a:close/>
                  </a:path>
                </a:pathLst>
              </a:custGeom>
              <a:solidFill>
                <a:srgbClr val="000000">
                  <a:alpha val="0"/>
                </a:srgbClr>
              </a:solidFill>
              <a:ln>
                <a:noFill/>
              </a:ln>
            </p:spPr>
          </p:sp>
          <p:sp>
            <p:nvSpPr>
              <p:cNvPr id="736" name="Google Shape;736;p32"/>
              <p:cNvSpPr txBox="1"/>
              <p:nvPr/>
            </p:nvSpPr>
            <p:spPr>
              <a:xfrm>
                <a:off x="58660" y="-302863"/>
                <a:ext cx="1296967" cy="9271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4000">
                    <a:solidFill>
                      <a:srgbClr val="F3F6FA"/>
                    </a:solidFill>
                    <a:latin typeface="Playfair Display Black"/>
                    <a:ea typeface="Playfair Display Black"/>
                    <a:cs typeface="Playfair Display Black"/>
                    <a:sym typeface="Playfair Display Black"/>
                  </a:rPr>
                  <a:t>complex</a:t>
                </a:r>
                <a:endParaRPr/>
              </a:p>
            </p:txBody>
          </p:sp>
        </p:grpSp>
      </p:grpSp>
      <p:grpSp>
        <p:nvGrpSpPr>
          <p:cNvPr id="737" name="Google Shape;737;p32"/>
          <p:cNvGrpSpPr/>
          <p:nvPr/>
        </p:nvGrpSpPr>
        <p:grpSpPr>
          <a:xfrm rot="10800000">
            <a:off x="-1918964" y="-3067444"/>
            <a:ext cx="5563581" cy="6847485"/>
            <a:chOff x="0" y="0"/>
            <a:chExt cx="660400" cy="812800"/>
          </a:xfrm>
        </p:grpSpPr>
        <p:sp>
          <p:nvSpPr>
            <p:cNvPr id="738" name="Google Shape;738;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0" name="Google Shape;740;p32"/>
          <p:cNvGrpSpPr/>
          <p:nvPr/>
        </p:nvGrpSpPr>
        <p:grpSpPr>
          <a:xfrm rot="10800000">
            <a:off x="-1593932" y="-2667405"/>
            <a:ext cx="4913519" cy="6047407"/>
            <a:chOff x="0" y="0"/>
            <a:chExt cx="660400" cy="812800"/>
          </a:xfrm>
        </p:grpSpPr>
        <p:sp>
          <p:nvSpPr>
            <p:cNvPr id="741" name="Google Shape;741;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3" name="Google Shape;743;p32"/>
          <p:cNvGrpSpPr/>
          <p:nvPr/>
        </p:nvGrpSpPr>
        <p:grpSpPr>
          <a:xfrm rot="10800000">
            <a:off x="-1273059" y="-2272484"/>
            <a:ext cx="4271771" cy="5257564"/>
            <a:chOff x="0" y="0"/>
            <a:chExt cx="660400" cy="812800"/>
          </a:xfrm>
        </p:grpSpPr>
        <p:sp>
          <p:nvSpPr>
            <p:cNvPr id="744" name="Google Shape;744;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49" name="Shape 749"/>
        <p:cNvGrpSpPr/>
        <p:nvPr/>
      </p:nvGrpSpPr>
      <p:grpSpPr>
        <a:xfrm>
          <a:off x="0" y="0"/>
          <a:ext cx="0" cy="0"/>
          <a:chOff x="0" y="0"/>
          <a:chExt cx="0" cy="0"/>
        </a:xfrm>
      </p:grpSpPr>
      <p:grpSp>
        <p:nvGrpSpPr>
          <p:cNvPr id="750" name="Google Shape;750;p33"/>
          <p:cNvGrpSpPr/>
          <p:nvPr/>
        </p:nvGrpSpPr>
        <p:grpSpPr>
          <a:xfrm>
            <a:off x="1337194" y="356850"/>
            <a:ext cx="9207456" cy="2003084"/>
            <a:chOff x="0" y="-1929167"/>
            <a:chExt cx="12276608" cy="2670779"/>
          </a:xfrm>
        </p:grpSpPr>
        <p:sp>
          <p:nvSpPr>
            <p:cNvPr id="751" name="Google Shape;751;p33"/>
            <p:cNvSpPr txBox="1"/>
            <p:nvPr/>
          </p:nvSpPr>
          <p:spPr>
            <a:xfrm>
              <a:off x="0" y="-1929167"/>
              <a:ext cx="122766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simple</a:t>
              </a:r>
              <a:endParaRPr/>
            </a:p>
          </p:txBody>
        </p:sp>
        <p:sp>
          <p:nvSpPr>
            <p:cNvPr id="752" name="Google Shape;752;p33"/>
            <p:cNvSpPr txBox="1"/>
            <p:nvPr/>
          </p:nvSpPr>
          <p:spPr>
            <a:xfrm>
              <a:off x="8" y="454212"/>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753" name="Google Shape;753;p33"/>
          <p:cNvGrpSpPr/>
          <p:nvPr/>
        </p:nvGrpSpPr>
        <p:grpSpPr>
          <a:xfrm>
            <a:off x="-3233490" y="5979520"/>
            <a:ext cx="6999679" cy="8616579"/>
            <a:chOff x="0" y="0"/>
            <a:chExt cx="9332905" cy="11488772"/>
          </a:xfrm>
        </p:grpSpPr>
        <p:grpSp>
          <p:nvGrpSpPr>
            <p:cNvPr id="754" name="Google Shape;754;p33"/>
            <p:cNvGrpSpPr/>
            <p:nvPr/>
          </p:nvGrpSpPr>
          <p:grpSpPr>
            <a:xfrm>
              <a:off x="0" y="0"/>
              <a:ext cx="9332905" cy="11488772"/>
              <a:chOff x="0" y="0"/>
              <a:chExt cx="660400" cy="812950"/>
            </a:xfrm>
          </p:grpSpPr>
          <p:sp>
            <p:nvSpPr>
              <p:cNvPr id="755" name="Google Shape;755;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7" name="Google Shape;757;p33"/>
            <p:cNvGrpSpPr/>
            <p:nvPr/>
          </p:nvGrpSpPr>
          <p:grpSpPr>
            <a:xfrm>
              <a:off x="545238" y="671062"/>
              <a:ext cx="8242386" cy="10146348"/>
              <a:chOff x="0" y="0"/>
              <a:chExt cx="660400" cy="812950"/>
            </a:xfrm>
          </p:grpSpPr>
          <p:sp>
            <p:nvSpPr>
              <p:cNvPr id="758" name="Google Shape;758;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0" name="Google Shape;760;p33"/>
            <p:cNvGrpSpPr/>
            <p:nvPr/>
          </p:nvGrpSpPr>
          <p:grpSpPr>
            <a:xfrm>
              <a:off x="1083502" y="1333541"/>
              <a:ext cx="7165868" cy="8821158"/>
              <a:chOff x="0" y="0"/>
              <a:chExt cx="660400" cy="812950"/>
            </a:xfrm>
          </p:grpSpPr>
          <p:sp>
            <p:nvSpPr>
              <p:cNvPr id="761" name="Google Shape;761;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63" name="Google Shape;763;p33"/>
          <p:cNvGrpSpPr/>
          <p:nvPr/>
        </p:nvGrpSpPr>
        <p:grpSpPr>
          <a:xfrm>
            <a:off x="16209246" y="7963899"/>
            <a:ext cx="4157499" cy="5117866"/>
            <a:chOff x="0" y="0"/>
            <a:chExt cx="5543332" cy="6823821"/>
          </a:xfrm>
        </p:grpSpPr>
        <p:grpSp>
          <p:nvGrpSpPr>
            <p:cNvPr id="764" name="Google Shape;764;p33"/>
            <p:cNvGrpSpPr/>
            <p:nvPr/>
          </p:nvGrpSpPr>
          <p:grpSpPr>
            <a:xfrm>
              <a:off x="0" y="0"/>
              <a:ext cx="5543332" cy="6823821"/>
              <a:chOff x="0" y="0"/>
              <a:chExt cx="660400" cy="812950"/>
            </a:xfrm>
          </p:grpSpPr>
          <p:sp>
            <p:nvSpPr>
              <p:cNvPr id="765" name="Google Shape;765;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7" name="Google Shape;767;p33"/>
            <p:cNvGrpSpPr/>
            <p:nvPr/>
          </p:nvGrpSpPr>
          <p:grpSpPr>
            <a:xfrm>
              <a:off x="323849" y="398583"/>
              <a:ext cx="4895677" cy="6026561"/>
              <a:chOff x="0" y="0"/>
              <a:chExt cx="660400" cy="812950"/>
            </a:xfrm>
          </p:grpSpPr>
          <p:sp>
            <p:nvSpPr>
              <p:cNvPr id="768" name="Google Shape;768;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0" name="Google Shape;770;p33"/>
            <p:cNvGrpSpPr/>
            <p:nvPr/>
          </p:nvGrpSpPr>
          <p:grpSpPr>
            <a:xfrm>
              <a:off x="643556" y="792068"/>
              <a:ext cx="4256212" cy="5239381"/>
              <a:chOff x="0" y="0"/>
              <a:chExt cx="660400" cy="812950"/>
            </a:xfrm>
          </p:grpSpPr>
          <p:sp>
            <p:nvSpPr>
              <p:cNvPr id="771" name="Google Shape;771;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73" name="Google Shape;773;p33"/>
          <p:cNvGrpSpPr/>
          <p:nvPr/>
        </p:nvGrpSpPr>
        <p:grpSpPr>
          <a:xfrm>
            <a:off x="8392701" y="-3153900"/>
            <a:ext cx="4304058" cy="5298280"/>
            <a:chOff x="-13" y="-1320"/>
            <a:chExt cx="5738744" cy="7064373"/>
          </a:xfrm>
        </p:grpSpPr>
        <p:grpSp>
          <p:nvGrpSpPr>
            <p:cNvPr id="774" name="Google Shape;774;p33"/>
            <p:cNvGrpSpPr/>
            <p:nvPr/>
          </p:nvGrpSpPr>
          <p:grpSpPr>
            <a:xfrm rot="10800000">
              <a:off x="-13" y="-1320"/>
              <a:ext cx="5738744" cy="7064373"/>
              <a:chOff x="0" y="0"/>
              <a:chExt cx="660400" cy="812950"/>
            </a:xfrm>
          </p:grpSpPr>
          <p:sp>
            <p:nvSpPr>
              <p:cNvPr id="775" name="Google Shape;775;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7" name="Google Shape;777;p33"/>
            <p:cNvGrpSpPr/>
            <p:nvPr/>
          </p:nvGrpSpPr>
          <p:grpSpPr>
            <a:xfrm rot="10800000">
              <a:off x="335293" y="411518"/>
              <a:ext cx="5068174" cy="6238903"/>
              <a:chOff x="0" y="0"/>
              <a:chExt cx="660400" cy="812950"/>
            </a:xfrm>
          </p:grpSpPr>
          <p:sp>
            <p:nvSpPr>
              <p:cNvPr id="778" name="Google Shape;778;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0" name="Google Shape;780;p33"/>
            <p:cNvGrpSpPr/>
            <p:nvPr/>
          </p:nvGrpSpPr>
          <p:grpSpPr>
            <a:xfrm rot="10800000">
              <a:off x="666237" y="818983"/>
              <a:ext cx="4406255" cy="5424084"/>
              <a:chOff x="0" y="0"/>
              <a:chExt cx="660400" cy="812950"/>
            </a:xfrm>
          </p:grpSpPr>
          <p:sp>
            <p:nvSpPr>
              <p:cNvPr id="781" name="Google Shape;781;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783" name="Google Shape;783;p33"/>
          <p:cNvPicPr preferRelativeResize="0"/>
          <p:nvPr/>
        </p:nvPicPr>
        <p:blipFill rotWithShape="1">
          <a:blip r:embed="rId3">
            <a:alphaModFix/>
          </a:blip>
          <a:srcRect b="3906" l="42749" r="10580" t="5881"/>
          <a:stretch/>
        </p:blipFill>
        <p:spPr>
          <a:xfrm rot="-5400000">
            <a:off x="4323039" y="-841462"/>
            <a:ext cx="7239624" cy="13211301"/>
          </a:xfrm>
          <a:prstGeom prst="rect">
            <a:avLst/>
          </a:prstGeom>
          <a:noFill/>
          <a:ln>
            <a:noFill/>
          </a:ln>
        </p:spPr>
      </p:pic>
      <p:sp>
        <p:nvSpPr>
          <p:cNvPr id="784" name="Google Shape;784;p33"/>
          <p:cNvSpPr txBox="1"/>
          <p:nvPr/>
        </p:nvSpPr>
        <p:spPr>
          <a:xfrm>
            <a:off x="14548500" y="2144375"/>
            <a:ext cx="3728100" cy="55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Georgia"/>
                <a:ea typeface="Georgia"/>
                <a:cs typeface="Georgia"/>
                <a:sym typeface="Georgia"/>
              </a:rPr>
              <a:t>Figure 6: Simple task of joining a public question.</a:t>
            </a:r>
            <a:endParaRPr b="1" sz="30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88" name="Shape 788"/>
        <p:cNvGrpSpPr/>
        <p:nvPr/>
      </p:nvGrpSpPr>
      <p:grpSpPr>
        <a:xfrm>
          <a:off x="0" y="0"/>
          <a:ext cx="0" cy="0"/>
          <a:chOff x="0" y="0"/>
          <a:chExt cx="0" cy="0"/>
        </a:xfrm>
      </p:grpSpPr>
      <p:grpSp>
        <p:nvGrpSpPr>
          <p:cNvPr id="789" name="Google Shape;789;p34"/>
          <p:cNvGrpSpPr/>
          <p:nvPr/>
        </p:nvGrpSpPr>
        <p:grpSpPr>
          <a:xfrm>
            <a:off x="1337194" y="356850"/>
            <a:ext cx="9207456" cy="1867870"/>
            <a:chOff x="0" y="-1929167"/>
            <a:chExt cx="12276608" cy="2490493"/>
          </a:xfrm>
        </p:grpSpPr>
        <p:sp>
          <p:nvSpPr>
            <p:cNvPr id="790" name="Google Shape;790;p34"/>
            <p:cNvSpPr txBox="1"/>
            <p:nvPr/>
          </p:nvSpPr>
          <p:spPr>
            <a:xfrm>
              <a:off x="0" y="-1929167"/>
              <a:ext cx="122766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moderate</a:t>
              </a:r>
              <a:endParaRPr/>
            </a:p>
          </p:txBody>
        </p:sp>
        <p:sp>
          <p:nvSpPr>
            <p:cNvPr id="791" name="Google Shape;791;p34"/>
            <p:cNvSpPr txBox="1"/>
            <p:nvPr/>
          </p:nvSpPr>
          <p:spPr>
            <a:xfrm>
              <a:off x="8" y="273927"/>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792" name="Google Shape;792;p34"/>
          <p:cNvGrpSpPr/>
          <p:nvPr/>
        </p:nvGrpSpPr>
        <p:grpSpPr>
          <a:xfrm>
            <a:off x="-3233490" y="5979520"/>
            <a:ext cx="6999679" cy="8616579"/>
            <a:chOff x="0" y="0"/>
            <a:chExt cx="9332905" cy="11488772"/>
          </a:xfrm>
        </p:grpSpPr>
        <p:grpSp>
          <p:nvGrpSpPr>
            <p:cNvPr id="793" name="Google Shape;793;p34"/>
            <p:cNvGrpSpPr/>
            <p:nvPr/>
          </p:nvGrpSpPr>
          <p:grpSpPr>
            <a:xfrm>
              <a:off x="0" y="0"/>
              <a:ext cx="9332905" cy="11488772"/>
              <a:chOff x="0" y="0"/>
              <a:chExt cx="660400" cy="812950"/>
            </a:xfrm>
          </p:grpSpPr>
          <p:sp>
            <p:nvSpPr>
              <p:cNvPr id="794" name="Google Shape;79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6" name="Google Shape;796;p34"/>
            <p:cNvGrpSpPr/>
            <p:nvPr/>
          </p:nvGrpSpPr>
          <p:grpSpPr>
            <a:xfrm>
              <a:off x="545238" y="671062"/>
              <a:ext cx="8242386" cy="10146348"/>
              <a:chOff x="0" y="0"/>
              <a:chExt cx="660400" cy="812950"/>
            </a:xfrm>
          </p:grpSpPr>
          <p:sp>
            <p:nvSpPr>
              <p:cNvPr id="797" name="Google Shape;79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9" name="Google Shape;799;p34"/>
            <p:cNvGrpSpPr/>
            <p:nvPr/>
          </p:nvGrpSpPr>
          <p:grpSpPr>
            <a:xfrm>
              <a:off x="1083502" y="1333541"/>
              <a:ext cx="7165868" cy="8821158"/>
              <a:chOff x="0" y="0"/>
              <a:chExt cx="660400" cy="812950"/>
            </a:xfrm>
          </p:grpSpPr>
          <p:sp>
            <p:nvSpPr>
              <p:cNvPr id="800" name="Google Shape;80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02" name="Google Shape;802;p34"/>
          <p:cNvGrpSpPr/>
          <p:nvPr/>
        </p:nvGrpSpPr>
        <p:grpSpPr>
          <a:xfrm>
            <a:off x="16209246" y="7963899"/>
            <a:ext cx="4157499" cy="5117866"/>
            <a:chOff x="0" y="0"/>
            <a:chExt cx="5543332" cy="6823821"/>
          </a:xfrm>
        </p:grpSpPr>
        <p:grpSp>
          <p:nvGrpSpPr>
            <p:cNvPr id="803" name="Google Shape;803;p34"/>
            <p:cNvGrpSpPr/>
            <p:nvPr/>
          </p:nvGrpSpPr>
          <p:grpSpPr>
            <a:xfrm>
              <a:off x="0" y="0"/>
              <a:ext cx="5543332" cy="6823821"/>
              <a:chOff x="0" y="0"/>
              <a:chExt cx="660400" cy="812950"/>
            </a:xfrm>
          </p:grpSpPr>
          <p:sp>
            <p:nvSpPr>
              <p:cNvPr id="804" name="Google Shape;80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6" name="Google Shape;806;p34"/>
            <p:cNvGrpSpPr/>
            <p:nvPr/>
          </p:nvGrpSpPr>
          <p:grpSpPr>
            <a:xfrm>
              <a:off x="323849" y="398583"/>
              <a:ext cx="4895677" cy="6026561"/>
              <a:chOff x="0" y="0"/>
              <a:chExt cx="660400" cy="812950"/>
            </a:xfrm>
          </p:grpSpPr>
          <p:sp>
            <p:nvSpPr>
              <p:cNvPr id="807" name="Google Shape;80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9" name="Google Shape;809;p34"/>
            <p:cNvGrpSpPr/>
            <p:nvPr/>
          </p:nvGrpSpPr>
          <p:grpSpPr>
            <a:xfrm>
              <a:off x="643556" y="792068"/>
              <a:ext cx="4256212" cy="5239381"/>
              <a:chOff x="0" y="0"/>
              <a:chExt cx="660400" cy="812950"/>
            </a:xfrm>
          </p:grpSpPr>
          <p:sp>
            <p:nvSpPr>
              <p:cNvPr id="810" name="Google Shape;81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12" name="Google Shape;812;p34"/>
          <p:cNvGrpSpPr/>
          <p:nvPr/>
        </p:nvGrpSpPr>
        <p:grpSpPr>
          <a:xfrm>
            <a:off x="8392701" y="-3153900"/>
            <a:ext cx="4304058" cy="5298280"/>
            <a:chOff x="-13" y="-1320"/>
            <a:chExt cx="5738744" cy="7064373"/>
          </a:xfrm>
        </p:grpSpPr>
        <p:grpSp>
          <p:nvGrpSpPr>
            <p:cNvPr id="813" name="Google Shape;813;p34"/>
            <p:cNvGrpSpPr/>
            <p:nvPr/>
          </p:nvGrpSpPr>
          <p:grpSpPr>
            <a:xfrm rot="10800000">
              <a:off x="-13" y="-1320"/>
              <a:ext cx="5738744" cy="7064373"/>
              <a:chOff x="0" y="0"/>
              <a:chExt cx="660400" cy="812950"/>
            </a:xfrm>
          </p:grpSpPr>
          <p:sp>
            <p:nvSpPr>
              <p:cNvPr id="814" name="Google Shape;81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6" name="Google Shape;816;p34"/>
            <p:cNvGrpSpPr/>
            <p:nvPr/>
          </p:nvGrpSpPr>
          <p:grpSpPr>
            <a:xfrm rot="10800000">
              <a:off x="335293" y="411518"/>
              <a:ext cx="5068174" cy="6238903"/>
              <a:chOff x="0" y="0"/>
              <a:chExt cx="660400" cy="812950"/>
            </a:xfrm>
          </p:grpSpPr>
          <p:sp>
            <p:nvSpPr>
              <p:cNvPr id="817" name="Google Shape;81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9" name="Google Shape;819;p34"/>
            <p:cNvGrpSpPr/>
            <p:nvPr/>
          </p:nvGrpSpPr>
          <p:grpSpPr>
            <a:xfrm rot="10800000">
              <a:off x="666237" y="818983"/>
              <a:ext cx="4406255" cy="5424084"/>
              <a:chOff x="0" y="0"/>
              <a:chExt cx="660400" cy="812950"/>
            </a:xfrm>
          </p:grpSpPr>
          <p:sp>
            <p:nvSpPr>
              <p:cNvPr id="820" name="Google Shape;82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822" name="Google Shape;822;p34"/>
          <p:cNvPicPr preferRelativeResize="0"/>
          <p:nvPr/>
        </p:nvPicPr>
        <p:blipFill rotWithShape="1">
          <a:blip r:embed="rId3">
            <a:alphaModFix/>
          </a:blip>
          <a:srcRect b="7549" l="4806" r="10569" t="5470"/>
          <a:stretch/>
        </p:blipFill>
        <p:spPr>
          <a:xfrm rot="-5400000">
            <a:off x="2639838" y="624162"/>
            <a:ext cx="8247250" cy="10680526"/>
          </a:xfrm>
          <a:prstGeom prst="rect">
            <a:avLst/>
          </a:prstGeom>
          <a:noFill/>
          <a:ln>
            <a:noFill/>
          </a:ln>
        </p:spPr>
      </p:pic>
      <p:sp>
        <p:nvSpPr>
          <p:cNvPr id="823" name="Google Shape;823;p34"/>
          <p:cNvSpPr txBox="1"/>
          <p:nvPr/>
        </p:nvSpPr>
        <p:spPr>
          <a:xfrm>
            <a:off x="13061675" y="1840800"/>
            <a:ext cx="3728100" cy="55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Georgia"/>
                <a:ea typeface="Georgia"/>
                <a:cs typeface="Georgia"/>
                <a:sym typeface="Georgia"/>
              </a:rPr>
              <a:t>Figure 7: Moderate </a:t>
            </a:r>
            <a:r>
              <a:rPr b="1" lang="en-US" sz="3000">
                <a:latin typeface="Georgia"/>
                <a:ea typeface="Georgia"/>
                <a:cs typeface="Georgia"/>
                <a:sym typeface="Georgia"/>
              </a:rPr>
              <a:t>task of asking your own question and joining the huddle</a:t>
            </a:r>
            <a:endParaRPr b="1" sz="3000">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827" name="Shape 827"/>
        <p:cNvGrpSpPr/>
        <p:nvPr/>
      </p:nvGrpSpPr>
      <p:grpSpPr>
        <a:xfrm>
          <a:off x="0" y="0"/>
          <a:ext cx="0" cy="0"/>
          <a:chOff x="0" y="0"/>
          <a:chExt cx="0" cy="0"/>
        </a:xfrm>
      </p:grpSpPr>
      <p:grpSp>
        <p:nvGrpSpPr>
          <p:cNvPr id="828" name="Google Shape;828;p35"/>
          <p:cNvGrpSpPr/>
          <p:nvPr/>
        </p:nvGrpSpPr>
        <p:grpSpPr>
          <a:xfrm>
            <a:off x="1337194" y="356850"/>
            <a:ext cx="9207456" cy="1867870"/>
            <a:chOff x="0" y="-1929167"/>
            <a:chExt cx="12276608" cy="2490493"/>
          </a:xfrm>
        </p:grpSpPr>
        <p:sp>
          <p:nvSpPr>
            <p:cNvPr id="829" name="Google Shape;829;p35"/>
            <p:cNvSpPr txBox="1"/>
            <p:nvPr/>
          </p:nvSpPr>
          <p:spPr>
            <a:xfrm>
              <a:off x="0" y="-1929167"/>
              <a:ext cx="122766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complex</a:t>
              </a:r>
              <a:endParaRPr/>
            </a:p>
          </p:txBody>
        </p:sp>
        <p:sp>
          <p:nvSpPr>
            <p:cNvPr id="830" name="Google Shape;830;p35"/>
            <p:cNvSpPr txBox="1"/>
            <p:nvPr/>
          </p:nvSpPr>
          <p:spPr>
            <a:xfrm>
              <a:off x="8" y="273927"/>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831" name="Google Shape;831;p35"/>
          <p:cNvGrpSpPr/>
          <p:nvPr/>
        </p:nvGrpSpPr>
        <p:grpSpPr>
          <a:xfrm>
            <a:off x="-3233490" y="5903320"/>
            <a:ext cx="6999679" cy="8616579"/>
            <a:chOff x="0" y="0"/>
            <a:chExt cx="9332905" cy="11488772"/>
          </a:xfrm>
        </p:grpSpPr>
        <p:grpSp>
          <p:nvGrpSpPr>
            <p:cNvPr id="832" name="Google Shape;832;p35"/>
            <p:cNvGrpSpPr/>
            <p:nvPr/>
          </p:nvGrpSpPr>
          <p:grpSpPr>
            <a:xfrm>
              <a:off x="0" y="0"/>
              <a:ext cx="9332905" cy="11488772"/>
              <a:chOff x="0" y="0"/>
              <a:chExt cx="660400" cy="812950"/>
            </a:xfrm>
          </p:grpSpPr>
          <p:sp>
            <p:nvSpPr>
              <p:cNvPr id="833" name="Google Shape;833;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5" name="Google Shape;835;p35"/>
            <p:cNvGrpSpPr/>
            <p:nvPr/>
          </p:nvGrpSpPr>
          <p:grpSpPr>
            <a:xfrm>
              <a:off x="545238" y="671062"/>
              <a:ext cx="8242386" cy="10146348"/>
              <a:chOff x="0" y="0"/>
              <a:chExt cx="660400" cy="812950"/>
            </a:xfrm>
          </p:grpSpPr>
          <p:sp>
            <p:nvSpPr>
              <p:cNvPr id="836" name="Google Shape;836;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8" name="Google Shape;838;p35"/>
            <p:cNvGrpSpPr/>
            <p:nvPr/>
          </p:nvGrpSpPr>
          <p:grpSpPr>
            <a:xfrm>
              <a:off x="1083502" y="1333541"/>
              <a:ext cx="7165868" cy="8821158"/>
              <a:chOff x="0" y="0"/>
              <a:chExt cx="660400" cy="812950"/>
            </a:xfrm>
          </p:grpSpPr>
          <p:sp>
            <p:nvSpPr>
              <p:cNvPr id="839" name="Google Shape;839;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41" name="Google Shape;841;p35"/>
          <p:cNvGrpSpPr/>
          <p:nvPr/>
        </p:nvGrpSpPr>
        <p:grpSpPr>
          <a:xfrm>
            <a:off x="16209246" y="7963899"/>
            <a:ext cx="4157499" cy="5117866"/>
            <a:chOff x="0" y="0"/>
            <a:chExt cx="5543332" cy="6823821"/>
          </a:xfrm>
        </p:grpSpPr>
        <p:grpSp>
          <p:nvGrpSpPr>
            <p:cNvPr id="842" name="Google Shape;842;p35"/>
            <p:cNvGrpSpPr/>
            <p:nvPr/>
          </p:nvGrpSpPr>
          <p:grpSpPr>
            <a:xfrm>
              <a:off x="0" y="0"/>
              <a:ext cx="5543332" cy="6823821"/>
              <a:chOff x="0" y="0"/>
              <a:chExt cx="660400" cy="812950"/>
            </a:xfrm>
          </p:grpSpPr>
          <p:sp>
            <p:nvSpPr>
              <p:cNvPr id="843" name="Google Shape;843;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5" name="Google Shape;845;p35"/>
            <p:cNvGrpSpPr/>
            <p:nvPr/>
          </p:nvGrpSpPr>
          <p:grpSpPr>
            <a:xfrm>
              <a:off x="323849" y="398583"/>
              <a:ext cx="4895677" cy="6026561"/>
              <a:chOff x="0" y="0"/>
              <a:chExt cx="660400" cy="812950"/>
            </a:xfrm>
          </p:grpSpPr>
          <p:sp>
            <p:nvSpPr>
              <p:cNvPr id="846" name="Google Shape;846;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8" name="Google Shape;848;p35"/>
            <p:cNvGrpSpPr/>
            <p:nvPr/>
          </p:nvGrpSpPr>
          <p:grpSpPr>
            <a:xfrm>
              <a:off x="643556" y="792068"/>
              <a:ext cx="4256212" cy="5239381"/>
              <a:chOff x="0" y="0"/>
              <a:chExt cx="660400" cy="812950"/>
            </a:xfrm>
          </p:grpSpPr>
          <p:sp>
            <p:nvSpPr>
              <p:cNvPr id="849" name="Google Shape;849;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51" name="Google Shape;851;p35"/>
          <p:cNvGrpSpPr/>
          <p:nvPr/>
        </p:nvGrpSpPr>
        <p:grpSpPr>
          <a:xfrm>
            <a:off x="8392701" y="-3153900"/>
            <a:ext cx="4304058" cy="5298280"/>
            <a:chOff x="-13" y="-1320"/>
            <a:chExt cx="5738744" cy="7064373"/>
          </a:xfrm>
        </p:grpSpPr>
        <p:grpSp>
          <p:nvGrpSpPr>
            <p:cNvPr id="852" name="Google Shape;852;p35"/>
            <p:cNvGrpSpPr/>
            <p:nvPr/>
          </p:nvGrpSpPr>
          <p:grpSpPr>
            <a:xfrm rot="10800000">
              <a:off x="-13" y="-1320"/>
              <a:ext cx="5738744" cy="7064373"/>
              <a:chOff x="0" y="0"/>
              <a:chExt cx="660400" cy="812950"/>
            </a:xfrm>
          </p:grpSpPr>
          <p:sp>
            <p:nvSpPr>
              <p:cNvPr id="853" name="Google Shape;853;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5" name="Google Shape;855;p35"/>
            <p:cNvGrpSpPr/>
            <p:nvPr/>
          </p:nvGrpSpPr>
          <p:grpSpPr>
            <a:xfrm rot="10800000">
              <a:off x="335293" y="411518"/>
              <a:ext cx="5068174" cy="6238903"/>
              <a:chOff x="0" y="0"/>
              <a:chExt cx="660400" cy="812950"/>
            </a:xfrm>
          </p:grpSpPr>
          <p:sp>
            <p:nvSpPr>
              <p:cNvPr id="856" name="Google Shape;856;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8" name="Google Shape;858;p35"/>
            <p:cNvGrpSpPr/>
            <p:nvPr/>
          </p:nvGrpSpPr>
          <p:grpSpPr>
            <a:xfrm rot="10800000">
              <a:off x="666237" y="818983"/>
              <a:ext cx="4406255" cy="5424084"/>
              <a:chOff x="0" y="0"/>
              <a:chExt cx="660400" cy="812950"/>
            </a:xfrm>
          </p:grpSpPr>
          <p:sp>
            <p:nvSpPr>
              <p:cNvPr id="859" name="Google Shape;859;p3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61" name="Google Shape;861;p35"/>
          <p:cNvSpPr txBox="1"/>
          <p:nvPr/>
        </p:nvSpPr>
        <p:spPr>
          <a:xfrm>
            <a:off x="372775" y="1840800"/>
            <a:ext cx="8282700" cy="7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62" name="Google Shape;862;p35"/>
          <p:cNvSpPr txBox="1"/>
          <p:nvPr/>
        </p:nvSpPr>
        <p:spPr>
          <a:xfrm>
            <a:off x="13589925" y="2023200"/>
            <a:ext cx="4304100" cy="72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Georgia"/>
                <a:ea typeface="Georgia"/>
                <a:cs typeface="Georgia"/>
                <a:sym typeface="Georgia"/>
              </a:rPr>
              <a:t>Figure 8: Complex task of joining a huddle and sending a photo</a:t>
            </a:r>
            <a:endParaRPr b="1" sz="3000">
              <a:latin typeface="Georgia"/>
              <a:ea typeface="Georgia"/>
              <a:cs typeface="Georgia"/>
              <a:sym typeface="Georgia"/>
            </a:endParaRPr>
          </a:p>
        </p:txBody>
      </p:sp>
      <p:pic>
        <p:nvPicPr>
          <p:cNvPr id="863" name="Google Shape;863;p35"/>
          <p:cNvPicPr preferRelativeResize="0"/>
          <p:nvPr/>
        </p:nvPicPr>
        <p:blipFill rotWithShape="1">
          <a:blip r:embed="rId3">
            <a:alphaModFix/>
          </a:blip>
          <a:srcRect b="0" l="19923" r="0" t="0"/>
          <a:stretch/>
        </p:blipFill>
        <p:spPr>
          <a:xfrm rot="-5400000">
            <a:off x="4281537" y="-921127"/>
            <a:ext cx="6079677" cy="11968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867" name="Shape 867"/>
        <p:cNvGrpSpPr/>
        <p:nvPr/>
      </p:nvGrpSpPr>
      <p:grpSpPr>
        <a:xfrm>
          <a:off x="0" y="0"/>
          <a:ext cx="0" cy="0"/>
          <a:chOff x="0" y="0"/>
          <a:chExt cx="0" cy="0"/>
        </a:xfrm>
      </p:grpSpPr>
      <p:grpSp>
        <p:nvGrpSpPr>
          <p:cNvPr id="868" name="Google Shape;868;p36"/>
          <p:cNvGrpSpPr/>
          <p:nvPr/>
        </p:nvGrpSpPr>
        <p:grpSpPr>
          <a:xfrm>
            <a:off x="1028700" y="884038"/>
            <a:ext cx="16230707" cy="8374317"/>
            <a:chOff x="0" y="-38100"/>
            <a:chExt cx="4274726" cy="2205567"/>
          </a:xfrm>
        </p:grpSpPr>
        <p:sp>
          <p:nvSpPr>
            <p:cNvPr id="869" name="Google Shape;869;p3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1" name="Google Shape;871;p36"/>
          <p:cNvSpPr txBox="1"/>
          <p:nvPr/>
        </p:nvSpPr>
        <p:spPr>
          <a:xfrm>
            <a:off x="1419024" y="762000"/>
            <a:ext cx="31530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6</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872" name="Google Shape;872;p36"/>
          <p:cNvSpPr txBox="1"/>
          <p:nvPr/>
        </p:nvSpPr>
        <p:spPr>
          <a:xfrm>
            <a:off x="2698225" y="7292575"/>
            <a:ext cx="140604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testing: methodology</a:t>
            </a:r>
            <a:endParaRPr/>
          </a:p>
        </p:txBody>
      </p:sp>
      <p:grpSp>
        <p:nvGrpSpPr>
          <p:cNvPr id="873" name="Google Shape;873;p36"/>
          <p:cNvGrpSpPr/>
          <p:nvPr/>
        </p:nvGrpSpPr>
        <p:grpSpPr>
          <a:xfrm>
            <a:off x="-3233490" y="5979520"/>
            <a:ext cx="6999679" cy="8616579"/>
            <a:chOff x="0" y="0"/>
            <a:chExt cx="9332905" cy="11488772"/>
          </a:xfrm>
        </p:grpSpPr>
        <p:grpSp>
          <p:nvGrpSpPr>
            <p:cNvPr id="874" name="Google Shape;874;p36"/>
            <p:cNvGrpSpPr/>
            <p:nvPr/>
          </p:nvGrpSpPr>
          <p:grpSpPr>
            <a:xfrm>
              <a:off x="0" y="0"/>
              <a:ext cx="9332905" cy="11488772"/>
              <a:chOff x="0" y="0"/>
              <a:chExt cx="660400" cy="812950"/>
            </a:xfrm>
          </p:grpSpPr>
          <p:sp>
            <p:nvSpPr>
              <p:cNvPr id="875" name="Google Shape;875;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7" name="Google Shape;877;p36"/>
            <p:cNvGrpSpPr/>
            <p:nvPr/>
          </p:nvGrpSpPr>
          <p:grpSpPr>
            <a:xfrm>
              <a:off x="545238" y="671062"/>
              <a:ext cx="8242386" cy="10146348"/>
              <a:chOff x="0" y="0"/>
              <a:chExt cx="660400" cy="812950"/>
            </a:xfrm>
          </p:grpSpPr>
          <p:sp>
            <p:nvSpPr>
              <p:cNvPr id="878" name="Google Shape;878;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0" name="Google Shape;880;p36"/>
            <p:cNvGrpSpPr/>
            <p:nvPr/>
          </p:nvGrpSpPr>
          <p:grpSpPr>
            <a:xfrm>
              <a:off x="1083502" y="1333541"/>
              <a:ext cx="7165868" cy="8821158"/>
              <a:chOff x="0" y="0"/>
              <a:chExt cx="660400" cy="812950"/>
            </a:xfrm>
          </p:grpSpPr>
          <p:sp>
            <p:nvSpPr>
              <p:cNvPr id="881" name="Google Shape;881;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83" name="Google Shape;883;p36"/>
          <p:cNvGrpSpPr/>
          <p:nvPr/>
        </p:nvGrpSpPr>
        <p:grpSpPr>
          <a:xfrm rot="10800000">
            <a:off x="13557505" y="-3280398"/>
            <a:ext cx="6999679" cy="8616579"/>
            <a:chOff x="0" y="0"/>
            <a:chExt cx="9332905" cy="11488772"/>
          </a:xfrm>
        </p:grpSpPr>
        <p:grpSp>
          <p:nvGrpSpPr>
            <p:cNvPr id="884" name="Google Shape;884;p36"/>
            <p:cNvGrpSpPr/>
            <p:nvPr/>
          </p:nvGrpSpPr>
          <p:grpSpPr>
            <a:xfrm>
              <a:off x="0" y="0"/>
              <a:ext cx="9332905" cy="11488772"/>
              <a:chOff x="0" y="0"/>
              <a:chExt cx="660400" cy="812950"/>
            </a:xfrm>
          </p:grpSpPr>
          <p:sp>
            <p:nvSpPr>
              <p:cNvPr id="885" name="Google Shape;885;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7" name="Google Shape;887;p36"/>
            <p:cNvGrpSpPr/>
            <p:nvPr/>
          </p:nvGrpSpPr>
          <p:grpSpPr>
            <a:xfrm>
              <a:off x="545238" y="671062"/>
              <a:ext cx="8242386" cy="10146348"/>
              <a:chOff x="0" y="0"/>
              <a:chExt cx="660400" cy="812950"/>
            </a:xfrm>
          </p:grpSpPr>
          <p:sp>
            <p:nvSpPr>
              <p:cNvPr id="888" name="Google Shape;888;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0" name="Google Shape;890;p36"/>
            <p:cNvGrpSpPr/>
            <p:nvPr/>
          </p:nvGrpSpPr>
          <p:grpSpPr>
            <a:xfrm>
              <a:off x="1083502" y="1333541"/>
              <a:ext cx="7165868" cy="8821158"/>
              <a:chOff x="0" y="0"/>
              <a:chExt cx="660400" cy="812950"/>
            </a:xfrm>
          </p:grpSpPr>
          <p:sp>
            <p:nvSpPr>
              <p:cNvPr id="891" name="Google Shape;891;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893" name="Google Shape;893;p36"/>
          <p:cNvCxnSpPr/>
          <p:nvPr/>
        </p:nvCxnSpPr>
        <p:spPr>
          <a:xfrm>
            <a:off x="4638177" y="2245984"/>
            <a:ext cx="9799800" cy="0"/>
          </a:xfrm>
          <a:prstGeom prst="straightConnector1">
            <a:avLst/>
          </a:prstGeom>
          <a:noFill/>
          <a:ln cap="flat" cmpd="sng" w="38100">
            <a:solidFill>
              <a:srgbClr val="F3F6FA"/>
            </a:solidFill>
            <a:prstDash val="solid"/>
            <a:round/>
            <a:headEnd len="sm" w="sm" type="none"/>
            <a:tailEnd len="sm" w="sm" type="none"/>
          </a:ln>
        </p:spPr>
      </p:cxnSp>
      <p:grpSp>
        <p:nvGrpSpPr>
          <p:cNvPr id="894" name="Google Shape;894;p36"/>
          <p:cNvGrpSpPr/>
          <p:nvPr/>
        </p:nvGrpSpPr>
        <p:grpSpPr>
          <a:xfrm>
            <a:off x="15226010" y="2079760"/>
            <a:ext cx="406852" cy="408676"/>
            <a:chOff x="1813" y="0"/>
            <a:chExt cx="809173" cy="812800"/>
          </a:xfrm>
        </p:grpSpPr>
        <p:sp>
          <p:nvSpPr>
            <p:cNvPr id="895" name="Google Shape;895;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7" name="Google Shape;897;p36"/>
          <p:cNvGrpSpPr/>
          <p:nvPr/>
        </p:nvGrpSpPr>
        <p:grpSpPr>
          <a:xfrm>
            <a:off x="15789684" y="2079760"/>
            <a:ext cx="406852" cy="408676"/>
            <a:chOff x="1813" y="0"/>
            <a:chExt cx="809173" cy="812800"/>
          </a:xfrm>
        </p:grpSpPr>
        <p:sp>
          <p:nvSpPr>
            <p:cNvPr id="898" name="Google Shape;898;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0" name="Google Shape;900;p36"/>
          <p:cNvGrpSpPr/>
          <p:nvPr/>
        </p:nvGrpSpPr>
        <p:grpSpPr>
          <a:xfrm>
            <a:off x="16350731" y="2079760"/>
            <a:ext cx="406852" cy="408676"/>
            <a:chOff x="1813" y="0"/>
            <a:chExt cx="809173" cy="812800"/>
          </a:xfrm>
        </p:grpSpPr>
        <p:sp>
          <p:nvSpPr>
            <p:cNvPr id="901" name="Google Shape;901;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906" name="Shape 906"/>
        <p:cNvGrpSpPr/>
        <p:nvPr/>
      </p:nvGrpSpPr>
      <p:grpSpPr>
        <a:xfrm>
          <a:off x="0" y="0"/>
          <a:ext cx="0" cy="0"/>
          <a:chOff x="0" y="0"/>
          <a:chExt cx="0" cy="0"/>
        </a:xfrm>
      </p:grpSpPr>
      <p:grpSp>
        <p:nvGrpSpPr>
          <p:cNvPr id="907" name="Google Shape;907;p37"/>
          <p:cNvGrpSpPr/>
          <p:nvPr/>
        </p:nvGrpSpPr>
        <p:grpSpPr>
          <a:xfrm>
            <a:off x="1818632" y="168088"/>
            <a:ext cx="15033197" cy="9650506"/>
            <a:chOff x="1818632" y="168088"/>
            <a:chExt cx="15033197" cy="9650506"/>
          </a:xfrm>
        </p:grpSpPr>
        <p:grpSp>
          <p:nvGrpSpPr>
            <p:cNvPr id="908" name="Google Shape;908;p37"/>
            <p:cNvGrpSpPr/>
            <p:nvPr/>
          </p:nvGrpSpPr>
          <p:grpSpPr>
            <a:xfrm>
              <a:off x="1818632" y="2671429"/>
              <a:ext cx="2094159" cy="2103546"/>
              <a:chOff x="1813" y="0"/>
              <a:chExt cx="809173" cy="812800"/>
            </a:xfrm>
          </p:grpSpPr>
          <p:sp>
            <p:nvSpPr>
              <p:cNvPr id="909" name="Google Shape;909;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1" name="Google Shape;911;p37"/>
            <p:cNvGrpSpPr/>
            <p:nvPr/>
          </p:nvGrpSpPr>
          <p:grpSpPr>
            <a:xfrm>
              <a:off x="1818632" y="7056030"/>
              <a:ext cx="2094159" cy="2103546"/>
              <a:chOff x="1813" y="0"/>
              <a:chExt cx="809173" cy="812800"/>
            </a:xfrm>
          </p:grpSpPr>
          <p:sp>
            <p:nvSpPr>
              <p:cNvPr id="912" name="Google Shape;912;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4" name="Google Shape;914;p37"/>
            <p:cNvGrpSpPr/>
            <p:nvPr/>
          </p:nvGrpSpPr>
          <p:grpSpPr>
            <a:xfrm>
              <a:off x="2865712" y="1875192"/>
              <a:ext cx="6258018" cy="3558801"/>
              <a:chOff x="0" y="-38100"/>
              <a:chExt cx="1737603" cy="988137"/>
            </a:xfrm>
          </p:grpSpPr>
          <p:sp>
            <p:nvSpPr>
              <p:cNvPr id="915" name="Google Shape;915;p37"/>
              <p:cNvSpPr/>
              <p:nvPr/>
            </p:nvSpPr>
            <p:spPr>
              <a:xfrm>
                <a:off x="0" y="0"/>
                <a:ext cx="1737603" cy="950037"/>
              </a:xfrm>
              <a:custGeom>
                <a:rect b="b" l="l" r="r" t="t"/>
                <a:pathLst>
                  <a:path extrusionOk="0" h="950037" w="1737603">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7" name="Google Shape;917;p37"/>
            <p:cNvGrpSpPr/>
            <p:nvPr/>
          </p:nvGrpSpPr>
          <p:grpSpPr>
            <a:xfrm>
              <a:off x="2865712" y="6259793"/>
              <a:ext cx="6258018" cy="3558801"/>
              <a:chOff x="0" y="-38100"/>
              <a:chExt cx="1737603" cy="988137"/>
            </a:xfrm>
          </p:grpSpPr>
          <p:sp>
            <p:nvSpPr>
              <p:cNvPr id="918" name="Google Shape;918;p37"/>
              <p:cNvSpPr/>
              <p:nvPr/>
            </p:nvSpPr>
            <p:spPr>
              <a:xfrm>
                <a:off x="0" y="0"/>
                <a:ext cx="1737603" cy="950037"/>
              </a:xfrm>
              <a:custGeom>
                <a:rect b="b" l="l" r="r" t="t"/>
                <a:pathLst>
                  <a:path extrusionOk="0" h="950037" w="1737603">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0" name="Google Shape;920;p37"/>
            <p:cNvGrpSpPr/>
            <p:nvPr/>
          </p:nvGrpSpPr>
          <p:grpSpPr>
            <a:xfrm>
              <a:off x="9516397" y="2671429"/>
              <a:ext cx="2094159" cy="2103546"/>
              <a:chOff x="1813" y="0"/>
              <a:chExt cx="809173" cy="812800"/>
            </a:xfrm>
          </p:grpSpPr>
          <p:sp>
            <p:nvSpPr>
              <p:cNvPr id="921" name="Google Shape;921;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3" name="Google Shape;923;p37"/>
            <p:cNvGrpSpPr/>
            <p:nvPr/>
          </p:nvGrpSpPr>
          <p:grpSpPr>
            <a:xfrm>
              <a:off x="9516397" y="7056030"/>
              <a:ext cx="2094159" cy="2103546"/>
              <a:chOff x="1813" y="0"/>
              <a:chExt cx="809173" cy="812800"/>
            </a:xfrm>
          </p:grpSpPr>
          <p:sp>
            <p:nvSpPr>
              <p:cNvPr id="924" name="Google Shape;924;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6" name="Google Shape;926;p37"/>
            <p:cNvGrpSpPr/>
            <p:nvPr/>
          </p:nvGrpSpPr>
          <p:grpSpPr>
            <a:xfrm>
              <a:off x="10563478" y="1875192"/>
              <a:ext cx="6258018" cy="3558801"/>
              <a:chOff x="0" y="-38100"/>
              <a:chExt cx="1737603" cy="988137"/>
            </a:xfrm>
          </p:grpSpPr>
          <p:sp>
            <p:nvSpPr>
              <p:cNvPr id="927" name="Google Shape;927;p37"/>
              <p:cNvSpPr/>
              <p:nvPr/>
            </p:nvSpPr>
            <p:spPr>
              <a:xfrm>
                <a:off x="0" y="0"/>
                <a:ext cx="1737603" cy="950037"/>
              </a:xfrm>
              <a:custGeom>
                <a:rect b="b" l="l" r="r" t="t"/>
                <a:pathLst>
                  <a:path extrusionOk="0" h="950037" w="1737603">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9" name="Google Shape;929;p37"/>
            <p:cNvGrpSpPr/>
            <p:nvPr/>
          </p:nvGrpSpPr>
          <p:grpSpPr>
            <a:xfrm>
              <a:off x="10563478" y="6259793"/>
              <a:ext cx="6258018" cy="3558801"/>
              <a:chOff x="0" y="-38100"/>
              <a:chExt cx="1737603" cy="988137"/>
            </a:xfrm>
          </p:grpSpPr>
          <p:sp>
            <p:nvSpPr>
              <p:cNvPr id="930" name="Google Shape;930;p37"/>
              <p:cNvSpPr/>
              <p:nvPr/>
            </p:nvSpPr>
            <p:spPr>
              <a:xfrm>
                <a:off x="0" y="0"/>
                <a:ext cx="1737603" cy="950037"/>
              </a:xfrm>
              <a:custGeom>
                <a:rect b="b" l="l" r="r" t="t"/>
                <a:pathLst>
                  <a:path extrusionOk="0" h="950037" w="1737603">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2" name="Google Shape;932;p37"/>
            <p:cNvSpPr txBox="1"/>
            <p:nvPr/>
          </p:nvSpPr>
          <p:spPr>
            <a:xfrm>
              <a:off x="8706199" y="168088"/>
              <a:ext cx="81153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participants</a:t>
              </a:r>
              <a:endParaRPr/>
            </a:p>
          </p:txBody>
        </p:sp>
        <p:sp>
          <p:nvSpPr>
            <p:cNvPr id="933" name="Google Shape;933;p37"/>
            <p:cNvSpPr txBox="1"/>
            <p:nvPr/>
          </p:nvSpPr>
          <p:spPr>
            <a:xfrm>
              <a:off x="2036299" y="2866988"/>
              <a:ext cx="1658700" cy="1564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10164">
                  <a:solidFill>
                    <a:srgbClr val="F3F6FA"/>
                  </a:solidFill>
                  <a:latin typeface="Playfair Display Black"/>
                  <a:ea typeface="Playfair Display Black"/>
                  <a:cs typeface="Playfair Display Black"/>
                  <a:sym typeface="Playfair Display Black"/>
                </a:rPr>
                <a:t>C</a:t>
              </a:r>
              <a:endParaRPr/>
            </a:p>
          </p:txBody>
        </p:sp>
        <p:sp>
          <p:nvSpPr>
            <p:cNvPr id="934" name="Google Shape;934;p37"/>
            <p:cNvSpPr txBox="1"/>
            <p:nvPr/>
          </p:nvSpPr>
          <p:spPr>
            <a:xfrm>
              <a:off x="1971397" y="7251588"/>
              <a:ext cx="1788600" cy="1564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10164">
                  <a:solidFill>
                    <a:srgbClr val="F3F6FA"/>
                  </a:solidFill>
                  <a:latin typeface="Playfair Display Black"/>
                  <a:ea typeface="Playfair Display Black"/>
                  <a:cs typeface="Playfair Display Black"/>
                  <a:sym typeface="Playfair Display Black"/>
                </a:rPr>
                <a:t>J</a:t>
              </a:r>
              <a:endParaRPr/>
            </a:p>
          </p:txBody>
        </p:sp>
        <p:sp>
          <p:nvSpPr>
            <p:cNvPr id="935" name="Google Shape;935;p37"/>
            <p:cNvSpPr txBox="1"/>
            <p:nvPr/>
          </p:nvSpPr>
          <p:spPr>
            <a:xfrm>
              <a:off x="9669163" y="2940925"/>
              <a:ext cx="1788600" cy="1564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10164">
                  <a:solidFill>
                    <a:srgbClr val="F3F6FA"/>
                  </a:solidFill>
                  <a:latin typeface="Playfair Display Black"/>
                  <a:ea typeface="Playfair Display Black"/>
                  <a:cs typeface="Playfair Display Black"/>
                  <a:sym typeface="Playfair Display Black"/>
                </a:rPr>
                <a:t>E</a:t>
              </a:r>
              <a:endParaRPr/>
            </a:p>
          </p:txBody>
        </p:sp>
        <p:sp>
          <p:nvSpPr>
            <p:cNvPr id="936" name="Google Shape;936;p37"/>
            <p:cNvSpPr txBox="1"/>
            <p:nvPr/>
          </p:nvSpPr>
          <p:spPr>
            <a:xfrm>
              <a:off x="9612764" y="7325538"/>
              <a:ext cx="1901400" cy="1564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10164">
                  <a:solidFill>
                    <a:srgbClr val="F3F6FA"/>
                  </a:solidFill>
                  <a:latin typeface="Playfair Display Black"/>
                  <a:ea typeface="Playfair Display Black"/>
                  <a:cs typeface="Playfair Display Black"/>
                  <a:sym typeface="Playfair Display Black"/>
                </a:rPr>
                <a:t>F</a:t>
              </a:r>
              <a:endParaRPr/>
            </a:p>
          </p:txBody>
        </p:sp>
        <p:sp>
          <p:nvSpPr>
            <p:cNvPr id="937" name="Google Shape;937;p37"/>
            <p:cNvSpPr txBox="1"/>
            <p:nvPr/>
          </p:nvSpPr>
          <p:spPr>
            <a:xfrm>
              <a:off x="4011708" y="2323501"/>
              <a:ext cx="5033700" cy="2211000"/>
            </a:xfrm>
            <a:prstGeom prst="rect">
              <a:avLst/>
            </a:prstGeom>
            <a:noFill/>
            <a:ln>
              <a:noFill/>
            </a:ln>
          </p:spPr>
          <p:txBody>
            <a:bodyPr anchorCtr="0" anchor="t" bIns="0" lIns="0" spcFirstLastPara="1" rIns="0" wrap="square" tIns="0">
              <a:spAutoFit/>
            </a:bodyPr>
            <a:lstStyle/>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18 year old HS senior</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Public school and community college in MN</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Mutual friend</a:t>
              </a:r>
              <a:endParaRPr sz="2932">
                <a:solidFill>
                  <a:srgbClr val="0B1320"/>
                </a:solidFill>
                <a:latin typeface="Roboto"/>
                <a:ea typeface="Roboto"/>
                <a:cs typeface="Roboto"/>
                <a:sym typeface="Roboto"/>
              </a:endParaRPr>
            </a:p>
          </p:txBody>
        </p:sp>
        <p:sp>
          <p:nvSpPr>
            <p:cNvPr id="938" name="Google Shape;938;p37"/>
            <p:cNvSpPr txBox="1"/>
            <p:nvPr/>
          </p:nvSpPr>
          <p:spPr>
            <a:xfrm>
              <a:off x="4128695" y="7514826"/>
              <a:ext cx="4799700" cy="1038000"/>
            </a:xfrm>
            <a:prstGeom prst="rect">
              <a:avLst/>
            </a:prstGeom>
            <a:noFill/>
            <a:ln>
              <a:noFill/>
            </a:ln>
          </p:spPr>
          <p:txBody>
            <a:bodyPr anchorCtr="0" anchor="t" bIns="0" lIns="0" spcFirstLastPara="1" rIns="0" wrap="square" tIns="0">
              <a:spAutoFit/>
            </a:bodyPr>
            <a:lstStyle/>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Stanford</a:t>
              </a:r>
              <a:r>
                <a:rPr lang="en-US" sz="2932">
                  <a:solidFill>
                    <a:srgbClr val="0B1320"/>
                  </a:solidFill>
                  <a:latin typeface="Roboto"/>
                  <a:ea typeface="Roboto"/>
                  <a:cs typeface="Roboto"/>
                  <a:sym typeface="Roboto"/>
                </a:rPr>
                <a:t> undergrad</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Student in dorm</a:t>
              </a:r>
              <a:endParaRPr sz="2932">
                <a:solidFill>
                  <a:srgbClr val="0B1320"/>
                </a:solidFill>
                <a:latin typeface="Roboto"/>
                <a:ea typeface="Roboto"/>
                <a:cs typeface="Roboto"/>
                <a:sym typeface="Roboto"/>
              </a:endParaRPr>
            </a:p>
          </p:txBody>
        </p:sp>
        <p:sp>
          <p:nvSpPr>
            <p:cNvPr id="939" name="Google Shape;939;p37"/>
            <p:cNvSpPr txBox="1"/>
            <p:nvPr/>
          </p:nvSpPr>
          <p:spPr>
            <a:xfrm>
              <a:off x="11792167" y="2910938"/>
              <a:ext cx="5029500" cy="1624500"/>
            </a:xfrm>
            <a:prstGeom prst="rect">
              <a:avLst/>
            </a:prstGeom>
            <a:noFill/>
            <a:ln>
              <a:noFill/>
            </a:ln>
          </p:spPr>
          <p:txBody>
            <a:bodyPr anchorCtr="0" anchor="t" bIns="0" lIns="0" spcFirstLastPara="1" rIns="0" wrap="square" tIns="0">
              <a:spAutoFit/>
            </a:bodyPr>
            <a:lstStyle/>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18 year old HS senior</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Public school in GA</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Mutual friend</a:t>
              </a:r>
              <a:endParaRPr sz="2932">
                <a:solidFill>
                  <a:srgbClr val="0B1320"/>
                </a:solidFill>
                <a:latin typeface="Roboto"/>
                <a:ea typeface="Roboto"/>
                <a:cs typeface="Roboto"/>
                <a:sym typeface="Roboto"/>
              </a:endParaRPr>
            </a:p>
          </p:txBody>
        </p:sp>
        <p:sp>
          <p:nvSpPr>
            <p:cNvPr id="940" name="Google Shape;940;p37"/>
            <p:cNvSpPr txBox="1"/>
            <p:nvPr/>
          </p:nvSpPr>
          <p:spPr>
            <a:xfrm>
              <a:off x="11762029" y="6708911"/>
              <a:ext cx="5089800" cy="2797800"/>
            </a:xfrm>
            <a:prstGeom prst="rect">
              <a:avLst/>
            </a:prstGeom>
            <a:noFill/>
            <a:ln>
              <a:noFill/>
            </a:ln>
          </p:spPr>
          <p:txBody>
            <a:bodyPr anchorCtr="0" anchor="t" bIns="0" lIns="0" spcFirstLastPara="1" rIns="0" wrap="square" tIns="0">
              <a:spAutoFit/>
            </a:bodyPr>
            <a:lstStyle/>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University of Washington undergrad</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Large general chemistry course</a:t>
              </a:r>
              <a:endParaRPr sz="2932">
                <a:solidFill>
                  <a:srgbClr val="0B1320"/>
                </a:solidFill>
                <a:latin typeface="Roboto"/>
                <a:ea typeface="Roboto"/>
                <a:cs typeface="Roboto"/>
                <a:sym typeface="Roboto"/>
              </a:endParaRPr>
            </a:p>
            <a:p>
              <a:pPr indent="-414782" lvl="0" marL="457200" marR="0" rtl="0" algn="l">
                <a:lnSpc>
                  <a:spcPct val="129979"/>
                </a:lnSpc>
                <a:spcBef>
                  <a:spcPts val="0"/>
                </a:spcBef>
                <a:spcAft>
                  <a:spcPts val="0"/>
                </a:spcAft>
                <a:buClr>
                  <a:srgbClr val="0B1320"/>
                </a:buClr>
                <a:buSzPts val="2932"/>
                <a:buFont typeface="Roboto"/>
                <a:buChar char="●"/>
              </a:pPr>
              <a:r>
                <a:rPr lang="en-US" sz="2932">
                  <a:solidFill>
                    <a:srgbClr val="0B1320"/>
                  </a:solidFill>
                  <a:latin typeface="Roboto"/>
                  <a:ea typeface="Roboto"/>
                  <a:cs typeface="Roboto"/>
                  <a:sym typeface="Roboto"/>
                </a:rPr>
                <a:t>Friend of a sibling</a:t>
              </a:r>
              <a:endParaRPr sz="2932">
                <a:solidFill>
                  <a:srgbClr val="0B1320"/>
                </a:solidFill>
                <a:latin typeface="Roboto"/>
                <a:ea typeface="Roboto"/>
                <a:cs typeface="Roboto"/>
                <a:sym typeface="Roboto"/>
              </a:endParaRPr>
            </a:p>
          </p:txBody>
        </p:sp>
        <p:cxnSp>
          <p:nvCxnSpPr>
            <p:cNvPr id="941" name="Google Shape;941;p37"/>
            <p:cNvCxnSpPr/>
            <p:nvPr/>
          </p:nvCxnSpPr>
          <p:spPr>
            <a:xfrm>
              <a:off x="4718763" y="1028700"/>
              <a:ext cx="4425237" cy="0"/>
            </a:xfrm>
            <a:prstGeom prst="straightConnector1">
              <a:avLst/>
            </a:prstGeom>
            <a:noFill/>
            <a:ln cap="flat" cmpd="sng" w="38100">
              <a:solidFill>
                <a:srgbClr val="0B1320"/>
              </a:solidFill>
              <a:prstDash val="solid"/>
              <a:round/>
              <a:headEnd len="sm" w="sm" type="none"/>
              <a:tailEnd len="sm" w="sm" type="none"/>
            </a:ln>
          </p:spPr>
        </p:cxnSp>
        <p:grpSp>
          <p:nvGrpSpPr>
            <p:cNvPr id="942" name="Google Shape;942;p37"/>
            <p:cNvGrpSpPr/>
            <p:nvPr/>
          </p:nvGrpSpPr>
          <p:grpSpPr>
            <a:xfrm>
              <a:off x="2470913" y="862476"/>
              <a:ext cx="406823" cy="408647"/>
              <a:chOff x="1813" y="0"/>
              <a:chExt cx="809173" cy="812800"/>
            </a:xfrm>
          </p:grpSpPr>
          <p:sp>
            <p:nvSpPr>
              <p:cNvPr id="943" name="Google Shape;943;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5" name="Google Shape;945;p37"/>
            <p:cNvGrpSpPr/>
            <p:nvPr/>
          </p:nvGrpSpPr>
          <p:grpSpPr>
            <a:xfrm>
              <a:off x="3034588" y="862476"/>
              <a:ext cx="406823" cy="408647"/>
              <a:chOff x="1813" y="0"/>
              <a:chExt cx="809173" cy="812800"/>
            </a:xfrm>
          </p:grpSpPr>
          <p:sp>
            <p:nvSpPr>
              <p:cNvPr id="946" name="Google Shape;946;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8" name="Google Shape;948;p37"/>
            <p:cNvGrpSpPr/>
            <p:nvPr/>
          </p:nvGrpSpPr>
          <p:grpSpPr>
            <a:xfrm>
              <a:off x="3595635" y="862476"/>
              <a:ext cx="406823" cy="408647"/>
              <a:chOff x="1813" y="0"/>
              <a:chExt cx="809173" cy="812800"/>
            </a:xfrm>
          </p:grpSpPr>
          <p:sp>
            <p:nvSpPr>
              <p:cNvPr id="949" name="Google Shape;949;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38"/>
          <p:cNvGrpSpPr/>
          <p:nvPr/>
        </p:nvGrpSpPr>
        <p:grpSpPr>
          <a:xfrm>
            <a:off x="0" y="0"/>
            <a:ext cx="18288000" cy="10287000"/>
            <a:chOff x="0" y="0"/>
            <a:chExt cx="18288000" cy="10287000"/>
          </a:xfrm>
        </p:grpSpPr>
        <p:pic>
          <p:nvPicPr>
            <p:cNvPr id="956" name="Google Shape;956;p38"/>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grpSp>
          <p:nvGrpSpPr>
            <p:cNvPr id="957" name="Google Shape;957;p38"/>
            <p:cNvGrpSpPr/>
            <p:nvPr/>
          </p:nvGrpSpPr>
          <p:grpSpPr>
            <a:xfrm>
              <a:off x="407750" y="2441254"/>
              <a:ext cx="5660320" cy="6994326"/>
              <a:chOff x="0" y="-38100"/>
              <a:chExt cx="1490774" cy="1457789"/>
            </a:xfrm>
          </p:grpSpPr>
          <p:sp>
            <p:nvSpPr>
              <p:cNvPr id="958" name="Google Shape;958;p38"/>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0" name="Google Shape;960;p38"/>
            <p:cNvGrpSpPr/>
            <p:nvPr/>
          </p:nvGrpSpPr>
          <p:grpSpPr>
            <a:xfrm>
              <a:off x="6313850" y="2441300"/>
              <a:ext cx="5660320" cy="6994326"/>
              <a:chOff x="0" y="-38100"/>
              <a:chExt cx="1490774" cy="1457789"/>
            </a:xfrm>
          </p:grpSpPr>
          <p:sp>
            <p:nvSpPr>
              <p:cNvPr id="961" name="Google Shape;961;p38"/>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3" name="Google Shape;963;p38"/>
            <p:cNvGrpSpPr/>
            <p:nvPr/>
          </p:nvGrpSpPr>
          <p:grpSpPr>
            <a:xfrm>
              <a:off x="12219950" y="2441303"/>
              <a:ext cx="5660320" cy="6994326"/>
              <a:chOff x="0" y="-38100"/>
              <a:chExt cx="1490774" cy="1457789"/>
            </a:xfrm>
          </p:grpSpPr>
          <p:sp>
            <p:nvSpPr>
              <p:cNvPr id="964" name="Google Shape;964;p38"/>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6" name="Google Shape;966;p38"/>
            <p:cNvGrpSpPr/>
            <p:nvPr/>
          </p:nvGrpSpPr>
          <p:grpSpPr>
            <a:xfrm>
              <a:off x="1028791" y="2998722"/>
              <a:ext cx="4418340" cy="5384603"/>
              <a:chOff x="133" y="-2484117"/>
              <a:chExt cx="5891118" cy="7179471"/>
            </a:xfrm>
          </p:grpSpPr>
          <p:sp>
            <p:nvSpPr>
              <p:cNvPr id="967" name="Google Shape;967;p38"/>
              <p:cNvSpPr txBox="1"/>
              <p:nvPr/>
            </p:nvSpPr>
            <p:spPr>
              <a:xfrm>
                <a:off x="133" y="-2484117"/>
                <a:ext cx="5891100" cy="2549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environment &amp; apparatus</a:t>
                </a:r>
                <a:endParaRPr/>
              </a:p>
            </p:txBody>
          </p:sp>
          <p:sp>
            <p:nvSpPr>
              <p:cNvPr id="968" name="Google Shape;968;p38"/>
              <p:cNvSpPr txBox="1"/>
              <p:nvPr/>
            </p:nvSpPr>
            <p:spPr>
              <a:xfrm>
                <a:off x="152" y="385555"/>
                <a:ext cx="5891100" cy="4309800"/>
              </a:xfrm>
              <a:prstGeom prst="rect">
                <a:avLst/>
              </a:prstGeom>
              <a:noFill/>
              <a:ln>
                <a:noFill/>
              </a:ln>
            </p:spPr>
            <p:txBody>
              <a:bodyPr anchorCtr="0" anchor="t" bIns="0" lIns="0" spcFirstLastPara="1" rIns="0" wrap="square" tIns="0">
                <a:spAutoFit/>
              </a:bodyPr>
              <a:lstStyle/>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3 on Zoom</a:t>
                </a:r>
                <a:endParaRPr sz="2800">
                  <a:solidFill>
                    <a:srgbClr val="0B1320"/>
                  </a:solidFill>
                  <a:latin typeface="Roboto"/>
                  <a:ea typeface="Roboto"/>
                  <a:cs typeface="Roboto"/>
                  <a:sym typeface="Roboto"/>
                </a:endParaRPr>
              </a:p>
              <a:p>
                <a:pPr indent="-406400" lvl="1" marL="9144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Two devices/participant</a:t>
                </a:r>
                <a:endParaRPr sz="2800">
                  <a:solidFill>
                    <a:srgbClr val="0B1320"/>
                  </a:solidFill>
                  <a:latin typeface="Roboto"/>
                  <a:ea typeface="Roboto"/>
                  <a:cs typeface="Roboto"/>
                  <a:sym typeface="Roboto"/>
                </a:endParaRPr>
              </a:p>
              <a:p>
                <a:pPr indent="-406400" lvl="1" marL="9144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Quiet areas</a:t>
                </a:r>
                <a:endParaRPr sz="2800">
                  <a:solidFill>
                    <a:srgbClr val="0B1320"/>
                  </a:solidFill>
                  <a:latin typeface="Roboto"/>
                  <a:ea typeface="Roboto"/>
                  <a:cs typeface="Roboto"/>
                  <a:sym typeface="Roboto"/>
                </a:endParaRPr>
              </a:p>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1 in person</a:t>
                </a:r>
                <a:endParaRPr sz="2800">
                  <a:solidFill>
                    <a:srgbClr val="0B1320"/>
                  </a:solidFill>
                  <a:latin typeface="Roboto"/>
                  <a:ea typeface="Roboto"/>
                  <a:cs typeface="Roboto"/>
                  <a:sym typeface="Roboto"/>
                </a:endParaRPr>
              </a:p>
              <a:p>
                <a:pPr indent="-406400" lvl="1" marL="9144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Dorm common area</a:t>
                </a:r>
                <a:endParaRPr sz="2800">
                  <a:solidFill>
                    <a:srgbClr val="0B1320"/>
                  </a:solidFill>
                  <a:latin typeface="Roboto"/>
                  <a:ea typeface="Roboto"/>
                  <a:cs typeface="Roboto"/>
                  <a:sym typeface="Roboto"/>
                </a:endParaRPr>
              </a:p>
            </p:txBody>
          </p:sp>
        </p:grpSp>
        <p:sp>
          <p:nvSpPr>
            <p:cNvPr id="969" name="Google Shape;969;p38"/>
            <p:cNvSpPr txBox="1"/>
            <p:nvPr/>
          </p:nvSpPr>
          <p:spPr>
            <a:xfrm>
              <a:off x="407756" y="766473"/>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methodology</a:t>
              </a:r>
              <a:endParaRPr/>
            </a:p>
          </p:txBody>
        </p:sp>
        <p:grpSp>
          <p:nvGrpSpPr>
            <p:cNvPr id="970" name="Google Shape;970;p38"/>
            <p:cNvGrpSpPr/>
            <p:nvPr/>
          </p:nvGrpSpPr>
          <p:grpSpPr>
            <a:xfrm>
              <a:off x="6854161" y="3013422"/>
              <a:ext cx="4499018" cy="5427228"/>
              <a:chOff x="-107523" y="-2464517"/>
              <a:chExt cx="5998689" cy="7236305"/>
            </a:xfrm>
          </p:grpSpPr>
          <p:sp>
            <p:nvSpPr>
              <p:cNvPr id="971" name="Google Shape;971;p38"/>
              <p:cNvSpPr txBox="1"/>
              <p:nvPr/>
            </p:nvSpPr>
            <p:spPr>
              <a:xfrm>
                <a:off x="67" y="-2464517"/>
                <a:ext cx="58911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procedure</a:t>
                </a:r>
                <a:endParaRPr/>
              </a:p>
            </p:txBody>
          </p:sp>
          <p:sp>
            <p:nvSpPr>
              <p:cNvPr id="972" name="Google Shape;972;p38"/>
              <p:cNvSpPr txBox="1"/>
              <p:nvPr/>
            </p:nvSpPr>
            <p:spPr>
              <a:xfrm>
                <a:off x="-107523" y="-1032312"/>
                <a:ext cx="5891100" cy="5804100"/>
              </a:xfrm>
              <a:prstGeom prst="rect">
                <a:avLst/>
              </a:prstGeom>
              <a:noFill/>
              <a:ln>
                <a:noFill/>
              </a:ln>
            </p:spPr>
            <p:txBody>
              <a:bodyPr anchorCtr="0" anchor="t" bIns="0" lIns="0" spcFirstLastPara="1" rIns="0" wrap="square" tIns="0">
                <a:spAutoFit/>
              </a:bodyPr>
              <a:lstStyle/>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Overview of project and app</a:t>
                </a:r>
                <a:endParaRPr sz="2800">
                  <a:solidFill>
                    <a:srgbClr val="0B1320"/>
                  </a:solidFill>
                  <a:latin typeface="Roboto"/>
                  <a:ea typeface="Roboto"/>
                  <a:cs typeface="Roboto"/>
                  <a:sym typeface="Roboto"/>
                </a:endParaRPr>
              </a:p>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Explained testing – two rounds</a:t>
                </a:r>
                <a:endParaRPr sz="2800">
                  <a:solidFill>
                    <a:srgbClr val="0B1320"/>
                  </a:solidFill>
                  <a:latin typeface="Roboto"/>
                  <a:ea typeface="Roboto"/>
                  <a:cs typeface="Roboto"/>
                  <a:sym typeface="Roboto"/>
                </a:endParaRPr>
              </a:p>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Emphasized feedback and critique</a:t>
                </a:r>
                <a:endParaRPr sz="2800">
                  <a:solidFill>
                    <a:srgbClr val="0B1320"/>
                  </a:solidFill>
                  <a:latin typeface="Roboto"/>
                  <a:ea typeface="Roboto"/>
                  <a:cs typeface="Roboto"/>
                  <a:sym typeface="Roboto"/>
                </a:endParaRPr>
              </a:p>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Helped guide participants if necessary</a:t>
                </a:r>
                <a:endParaRPr sz="2800">
                  <a:solidFill>
                    <a:srgbClr val="0B1320"/>
                  </a:solidFill>
                  <a:latin typeface="Roboto"/>
                  <a:ea typeface="Roboto"/>
                  <a:cs typeface="Roboto"/>
                  <a:sym typeface="Roboto"/>
                </a:endParaRPr>
              </a:p>
            </p:txBody>
          </p:sp>
        </p:grpSp>
        <p:grpSp>
          <p:nvGrpSpPr>
            <p:cNvPr id="973" name="Google Shape;973;p38"/>
            <p:cNvGrpSpPr/>
            <p:nvPr/>
          </p:nvGrpSpPr>
          <p:grpSpPr>
            <a:xfrm>
              <a:off x="12679512" y="2998725"/>
              <a:ext cx="4741201" cy="5384600"/>
              <a:chOff x="-215191" y="-2484112"/>
              <a:chExt cx="6321600" cy="7179467"/>
            </a:xfrm>
          </p:grpSpPr>
          <p:sp>
            <p:nvSpPr>
              <p:cNvPr id="974" name="Google Shape;974;p38"/>
              <p:cNvSpPr txBox="1"/>
              <p:nvPr/>
            </p:nvSpPr>
            <p:spPr>
              <a:xfrm>
                <a:off x="-215191" y="-2484112"/>
                <a:ext cx="6321600" cy="2549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goals &amp; measurements</a:t>
                </a:r>
                <a:endParaRPr/>
              </a:p>
            </p:txBody>
          </p:sp>
          <p:sp>
            <p:nvSpPr>
              <p:cNvPr id="975" name="Google Shape;975;p38"/>
              <p:cNvSpPr txBox="1"/>
              <p:nvPr/>
            </p:nvSpPr>
            <p:spPr>
              <a:xfrm>
                <a:off x="-12" y="385555"/>
                <a:ext cx="5891100" cy="4309800"/>
              </a:xfrm>
              <a:prstGeom prst="rect">
                <a:avLst/>
              </a:prstGeom>
              <a:noFill/>
              <a:ln>
                <a:noFill/>
              </a:ln>
            </p:spPr>
            <p:txBody>
              <a:bodyPr anchorCtr="0" anchor="t" bIns="0" lIns="0" spcFirstLastPara="1" rIns="0" wrap="square" tIns="0">
                <a:spAutoFit/>
              </a:bodyPr>
              <a:lstStyle/>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Efficiency</a:t>
                </a:r>
                <a:endParaRPr sz="2800">
                  <a:solidFill>
                    <a:srgbClr val="0B1320"/>
                  </a:solidFill>
                  <a:latin typeface="Roboto"/>
                  <a:ea typeface="Roboto"/>
                  <a:cs typeface="Roboto"/>
                  <a:sym typeface="Roboto"/>
                </a:endParaRPr>
              </a:p>
              <a:p>
                <a:pPr indent="-406400" lvl="1" marL="9144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Time spent per task per round</a:t>
                </a:r>
                <a:endParaRPr sz="2800">
                  <a:solidFill>
                    <a:srgbClr val="0B1320"/>
                  </a:solidFill>
                  <a:latin typeface="Roboto"/>
                  <a:ea typeface="Roboto"/>
                  <a:cs typeface="Roboto"/>
                  <a:sym typeface="Roboto"/>
                </a:endParaRPr>
              </a:p>
              <a:p>
                <a:pPr indent="-406400" lvl="0" marL="4572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Learnability</a:t>
                </a:r>
                <a:endParaRPr sz="2800">
                  <a:solidFill>
                    <a:srgbClr val="0B1320"/>
                  </a:solidFill>
                  <a:latin typeface="Roboto"/>
                  <a:ea typeface="Roboto"/>
                  <a:cs typeface="Roboto"/>
                  <a:sym typeface="Roboto"/>
                </a:endParaRPr>
              </a:p>
              <a:p>
                <a:pPr indent="-406400" lvl="1" marL="914400" marR="0" rtl="0" algn="l">
                  <a:lnSpc>
                    <a:spcPct val="130000"/>
                  </a:lnSpc>
                  <a:spcBef>
                    <a:spcPts val="0"/>
                  </a:spcBef>
                  <a:spcAft>
                    <a:spcPts val="0"/>
                  </a:spcAft>
                  <a:buClr>
                    <a:srgbClr val="0B1320"/>
                  </a:buClr>
                  <a:buSzPts val="2800"/>
                  <a:buFont typeface="Roboto"/>
                  <a:buChar char="○"/>
                </a:pPr>
                <a:r>
                  <a:rPr lang="en-US" sz="2800">
                    <a:solidFill>
                      <a:srgbClr val="0B1320"/>
                    </a:solidFill>
                    <a:latin typeface="Roboto"/>
                    <a:ea typeface="Roboto"/>
                    <a:cs typeface="Roboto"/>
                    <a:sym typeface="Roboto"/>
                  </a:rPr>
                  <a:t>Number of errors per task per round</a:t>
                </a:r>
                <a:endParaRPr sz="2800">
                  <a:solidFill>
                    <a:srgbClr val="0B1320"/>
                  </a:solidFill>
                  <a:latin typeface="Roboto"/>
                  <a:ea typeface="Roboto"/>
                  <a:cs typeface="Roboto"/>
                  <a:sym typeface="Roboto"/>
                </a:endParaRPr>
              </a:p>
            </p:txBody>
          </p:sp>
        </p:grpSp>
        <p:cxnSp>
          <p:nvCxnSpPr>
            <p:cNvPr id="976" name="Google Shape;976;p38"/>
            <p:cNvCxnSpPr/>
            <p:nvPr/>
          </p:nvCxnSpPr>
          <p:spPr>
            <a:xfrm>
              <a:off x="8345181" y="1559896"/>
              <a:ext cx="7321800" cy="0"/>
            </a:xfrm>
            <a:prstGeom prst="straightConnector1">
              <a:avLst/>
            </a:prstGeom>
            <a:noFill/>
            <a:ln cap="flat" cmpd="sng" w="38100">
              <a:solidFill>
                <a:srgbClr val="0B1320"/>
              </a:solidFill>
              <a:prstDash val="solid"/>
              <a:round/>
              <a:headEnd len="sm" w="sm" type="none"/>
              <a:tailEnd len="sm" w="sm" type="none"/>
            </a:ln>
          </p:spPr>
        </p:cxnSp>
        <p:grpSp>
          <p:nvGrpSpPr>
            <p:cNvPr id="977" name="Google Shape;977;p38"/>
            <p:cNvGrpSpPr/>
            <p:nvPr/>
          </p:nvGrpSpPr>
          <p:grpSpPr>
            <a:xfrm>
              <a:off x="16326362" y="1355561"/>
              <a:ext cx="406852" cy="408676"/>
              <a:chOff x="1813" y="0"/>
              <a:chExt cx="809173" cy="812800"/>
            </a:xfrm>
          </p:grpSpPr>
          <p:sp>
            <p:nvSpPr>
              <p:cNvPr id="978" name="Google Shape;978;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80" name="Google Shape;980;p38"/>
          <p:cNvGrpSpPr/>
          <p:nvPr/>
        </p:nvGrpSpPr>
        <p:grpSpPr>
          <a:xfrm>
            <a:off x="16954286" y="1355561"/>
            <a:ext cx="406852" cy="408676"/>
            <a:chOff x="1813" y="0"/>
            <a:chExt cx="809173" cy="812800"/>
          </a:xfrm>
        </p:grpSpPr>
        <p:sp>
          <p:nvSpPr>
            <p:cNvPr id="981" name="Google Shape;981;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3" name="Google Shape;983;p38"/>
          <p:cNvGrpSpPr/>
          <p:nvPr/>
        </p:nvGrpSpPr>
        <p:grpSpPr>
          <a:xfrm>
            <a:off x="17582209" y="1355561"/>
            <a:ext cx="406852" cy="408676"/>
            <a:chOff x="1813" y="0"/>
            <a:chExt cx="809173" cy="812800"/>
          </a:xfrm>
        </p:grpSpPr>
        <p:sp>
          <p:nvSpPr>
            <p:cNvPr id="984" name="Google Shape;984;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989" name="Shape 989"/>
        <p:cNvGrpSpPr/>
        <p:nvPr/>
      </p:nvGrpSpPr>
      <p:grpSpPr>
        <a:xfrm>
          <a:off x="0" y="0"/>
          <a:ext cx="0" cy="0"/>
          <a:chOff x="0" y="0"/>
          <a:chExt cx="0" cy="0"/>
        </a:xfrm>
      </p:grpSpPr>
      <p:grpSp>
        <p:nvGrpSpPr>
          <p:cNvPr id="990" name="Google Shape;990;p39"/>
          <p:cNvGrpSpPr/>
          <p:nvPr/>
        </p:nvGrpSpPr>
        <p:grpSpPr>
          <a:xfrm>
            <a:off x="1337200" y="356850"/>
            <a:ext cx="12926027" cy="1867870"/>
            <a:chOff x="8" y="-1929167"/>
            <a:chExt cx="17234703" cy="2490493"/>
          </a:xfrm>
        </p:grpSpPr>
        <p:sp>
          <p:nvSpPr>
            <p:cNvPr id="991" name="Google Shape;991;p39"/>
            <p:cNvSpPr txBox="1"/>
            <p:nvPr/>
          </p:nvSpPr>
          <p:spPr>
            <a:xfrm>
              <a:off x="11" y="-1929167"/>
              <a:ext cx="172347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methodology cont.</a:t>
              </a:r>
              <a:endParaRPr/>
            </a:p>
          </p:txBody>
        </p:sp>
        <p:sp>
          <p:nvSpPr>
            <p:cNvPr id="992" name="Google Shape;992;p39"/>
            <p:cNvSpPr txBox="1"/>
            <p:nvPr/>
          </p:nvSpPr>
          <p:spPr>
            <a:xfrm>
              <a:off x="8" y="273927"/>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993" name="Google Shape;993;p39"/>
          <p:cNvGrpSpPr/>
          <p:nvPr/>
        </p:nvGrpSpPr>
        <p:grpSpPr>
          <a:xfrm>
            <a:off x="-3233490" y="5903320"/>
            <a:ext cx="6999679" cy="8616579"/>
            <a:chOff x="0" y="0"/>
            <a:chExt cx="9332905" cy="11488772"/>
          </a:xfrm>
        </p:grpSpPr>
        <p:grpSp>
          <p:nvGrpSpPr>
            <p:cNvPr id="994" name="Google Shape;994;p39"/>
            <p:cNvGrpSpPr/>
            <p:nvPr/>
          </p:nvGrpSpPr>
          <p:grpSpPr>
            <a:xfrm>
              <a:off x="0" y="0"/>
              <a:ext cx="9332905" cy="11488772"/>
              <a:chOff x="0" y="0"/>
              <a:chExt cx="660400" cy="812950"/>
            </a:xfrm>
          </p:grpSpPr>
          <p:sp>
            <p:nvSpPr>
              <p:cNvPr id="995" name="Google Shape;995;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7" name="Google Shape;997;p39"/>
            <p:cNvGrpSpPr/>
            <p:nvPr/>
          </p:nvGrpSpPr>
          <p:grpSpPr>
            <a:xfrm>
              <a:off x="545238" y="671062"/>
              <a:ext cx="8242386" cy="10146348"/>
              <a:chOff x="0" y="0"/>
              <a:chExt cx="660400" cy="812950"/>
            </a:xfrm>
          </p:grpSpPr>
          <p:sp>
            <p:nvSpPr>
              <p:cNvPr id="998" name="Google Shape;998;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0" name="Google Shape;1000;p39"/>
            <p:cNvGrpSpPr/>
            <p:nvPr/>
          </p:nvGrpSpPr>
          <p:grpSpPr>
            <a:xfrm>
              <a:off x="1083502" y="1333541"/>
              <a:ext cx="7165868" cy="8821158"/>
              <a:chOff x="0" y="0"/>
              <a:chExt cx="660400" cy="812950"/>
            </a:xfrm>
          </p:grpSpPr>
          <p:sp>
            <p:nvSpPr>
              <p:cNvPr id="1001" name="Google Shape;1001;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03" name="Google Shape;1003;p39"/>
          <p:cNvGrpSpPr/>
          <p:nvPr/>
        </p:nvGrpSpPr>
        <p:grpSpPr>
          <a:xfrm>
            <a:off x="16209246" y="7963899"/>
            <a:ext cx="4157499" cy="5117866"/>
            <a:chOff x="0" y="0"/>
            <a:chExt cx="5543332" cy="6823821"/>
          </a:xfrm>
        </p:grpSpPr>
        <p:grpSp>
          <p:nvGrpSpPr>
            <p:cNvPr id="1004" name="Google Shape;1004;p39"/>
            <p:cNvGrpSpPr/>
            <p:nvPr/>
          </p:nvGrpSpPr>
          <p:grpSpPr>
            <a:xfrm>
              <a:off x="0" y="0"/>
              <a:ext cx="5543332" cy="6823821"/>
              <a:chOff x="0" y="0"/>
              <a:chExt cx="660400" cy="812950"/>
            </a:xfrm>
          </p:grpSpPr>
          <p:sp>
            <p:nvSpPr>
              <p:cNvPr id="1005" name="Google Shape;1005;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7" name="Google Shape;1007;p39"/>
            <p:cNvGrpSpPr/>
            <p:nvPr/>
          </p:nvGrpSpPr>
          <p:grpSpPr>
            <a:xfrm>
              <a:off x="323849" y="398583"/>
              <a:ext cx="4895677" cy="6026561"/>
              <a:chOff x="0" y="0"/>
              <a:chExt cx="660400" cy="812950"/>
            </a:xfrm>
          </p:grpSpPr>
          <p:sp>
            <p:nvSpPr>
              <p:cNvPr id="1008" name="Google Shape;1008;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0" name="Google Shape;1010;p39"/>
            <p:cNvGrpSpPr/>
            <p:nvPr/>
          </p:nvGrpSpPr>
          <p:grpSpPr>
            <a:xfrm>
              <a:off x="643556" y="792068"/>
              <a:ext cx="4256212" cy="5239381"/>
              <a:chOff x="0" y="0"/>
              <a:chExt cx="660400" cy="812950"/>
            </a:xfrm>
          </p:grpSpPr>
          <p:sp>
            <p:nvSpPr>
              <p:cNvPr id="1011" name="Google Shape;1011;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13" name="Google Shape;1013;p39"/>
          <p:cNvGrpSpPr/>
          <p:nvPr/>
        </p:nvGrpSpPr>
        <p:grpSpPr>
          <a:xfrm>
            <a:off x="13773301" y="-3275075"/>
            <a:ext cx="4304058" cy="5298280"/>
            <a:chOff x="-13" y="-1320"/>
            <a:chExt cx="5738744" cy="7064373"/>
          </a:xfrm>
        </p:grpSpPr>
        <p:grpSp>
          <p:nvGrpSpPr>
            <p:cNvPr id="1014" name="Google Shape;1014;p39"/>
            <p:cNvGrpSpPr/>
            <p:nvPr/>
          </p:nvGrpSpPr>
          <p:grpSpPr>
            <a:xfrm rot="10800000">
              <a:off x="-13" y="-1320"/>
              <a:ext cx="5738744" cy="7064373"/>
              <a:chOff x="0" y="0"/>
              <a:chExt cx="660400" cy="812950"/>
            </a:xfrm>
          </p:grpSpPr>
          <p:sp>
            <p:nvSpPr>
              <p:cNvPr id="1015" name="Google Shape;1015;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7" name="Google Shape;1017;p39"/>
            <p:cNvGrpSpPr/>
            <p:nvPr/>
          </p:nvGrpSpPr>
          <p:grpSpPr>
            <a:xfrm rot="10800000">
              <a:off x="335293" y="411518"/>
              <a:ext cx="5068174" cy="6238903"/>
              <a:chOff x="0" y="0"/>
              <a:chExt cx="660400" cy="812950"/>
            </a:xfrm>
          </p:grpSpPr>
          <p:sp>
            <p:nvSpPr>
              <p:cNvPr id="1018" name="Google Shape;1018;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0" name="Google Shape;1020;p39"/>
            <p:cNvGrpSpPr/>
            <p:nvPr/>
          </p:nvGrpSpPr>
          <p:grpSpPr>
            <a:xfrm rot="10800000">
              <a:off x="666237" y="818983"/>
              <a:ext cx="4406255" cy="5424084"/>
              <a:chOff x="0" y="0"/>
              <a:chExt cx="660400" cy="812950"/>
            </a:xfrm>
          </p:grpSpPr>
          <p:sp>
            <p:nvSpPr>
              <p:cNvPr id="1021" name="Google Shape;1021;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23" name="Google Shape;1023;p39"/>
          <p:cNvSpPr txBox="1"/>
          <p:nvPr/>
        </p:nvSpPr>
        <p:spPr>
          <a:xfrm>
            <a:off x="372775" y="1840800"/>
            <a:ext cx="8282700" cy="7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24" name="Google Shape;1024;p39"/>
          <p:cNvSpPr txBox="1"/>
          <p:nvPr/>
        </p:nvSpPr>
        <p:spPr>
          <a:xfrm>
            <a:off x="4538400" y="6979800"/>
            <a:ext cx="9211200" cy="18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Georgia"/>
                <a:ea typeface="Georgia"/>
                <a:cs typeface="Georgia"/>
                <a:sym typeface="Georgia"/>
              </a:rPr>
              <a:t>Figures 9 &amp; 10: Testing C and E through Zoom</a:t>
            </a:r>
            <a:endParaRPr b="1" sz="3000">
              <a:latin typeface="Georgia"/>
              <a:ea typeface="Georgia"/>
              <a:cs typeface="Georgia"/>
              <a:sym typeface="Georgia"/>
            </a:endParaRPr>
          </a:p>
        </p:txBody>
      </p:sp>
      <p:pic>
        <p:nvPicPr>
          <p:cNvPr id="1025" name="Google Shape;1025;p39"/>
          <p:cNvPicPr preferRelativeResize="0"/>
          <p:nvPr/>
        </p:nvPicPr>
        <p:blipFill rotWithShape="1">
          <a:blip r:embed="rId3">
            <a:alphaModFix/>
          </a:blip>
          <a:srcRect b="25886" l="56389" r="13691" t="48496"/>
          <a:stretch/>
        </p:blipFill>
        <p:spPr>
          <a:xfrm>
            <a:off x="620012" y="2362237"/>
            <a:ext cx="8371876" cy="4480058"/>
          </a:xfrm>
          <a:prstGeom prst="rect">
            <a:avLst/>
          </a:prstGeom>
          <a:noFill/>
          <a:ln>
            <a:noFill/>
          </a:ln>
        </p:spPr>
      </p:pic>
      <p:pic>
        <p:nvPicPr>
          <p:cNvPr id="1026" name="Google Shape;1026;p39"/>
          <p:cNvPicPr preferRelativeResize="0"/>
          <p:nvPr/>
        </p:nvPicPr>
        <p:blipFill rotWithShape="1">
          <a:blip r:embed="rId4">
            <a:alphaModFix/>
          </a:blip>
          <a:srcRect b="25886" l="56501" r="13577" t="48496"/>
          <a:stretch/>
        </p:blipFill>
        <p:spPr>
          <a:xfrm>
            <a:off x="9302100" y="2362237"/>
            <a:ext cx="8371901" cy="4480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030" name="Shape 1030"/>
        <p:cNvGrpSpPr/>
        <p:nvPr/>
      </p:nvGrpSpPr>
      <p:grpSpPr>
        <a:xfrm>
          <a:off x="0" y="0"/>
          <a:ext cx="0" cy="0"/>
          <a:chOff x="0" y="0"/>
          <a:chExt cx="0" cy="0"/>
        </a:xfrm>
      </p:grpSpPr>
      <p:grpSp>
        <p:nvGrpSpPr>
          <p:cNvPr id="1031" name="Google Shape;1031;p40"/>
          <p:cNvGrpSpPr/>
          <p:nvPr/>
        </p:nvGrpSpPr>
        <p:grpSpPr>
          <a:xfrm>
            <a:off x="1337200" y="356850"/>
            <a:ext cx="12926027" cy="1867870"/>
            <a:chOff x="8" y="-1929167"/>
            <a:chExt cx="17234703" cy="2490493"/>
          </a:xfrm>
        </p:grpSpPr>
        <p:sp>
          <p:nvSpPr>
            <p:cNvPr id="1032" name="Google Shape;1032;p40"/>
            <p:cNvSpPr txBox="1"/>
            <p:nvPr/>
          </p:nvSpPr>
          <p:spPr>
            <a:xfrm>
              <a:off x="11" y="-1929167"/>
              <a:ext cx="17234700" cy="184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methodology cont.</a:t>
              </a:r>
              <a:endParaRPr/>
            </a:p>
          </p:txBody>
        </p:sp>
        <p:sp>
          <p:nvSpPr>
            <p:cNvPr id="1033" name="Google Shape;1033;p40"/>
            <p:cNvSpPr txBox="1"/>
            <p:nvPr/>
          </p:nvSpPr>
          <p:spPr>
            <a:xfrm>
              <a:off x="8" y="273927"/>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1034" name="Google Shape;1034;p40"/>
          <p:cNvGrpSpPr/>
          <p:nvPr/>
        </p:nvGrpSpPr>
        <p:grpSpPr>
          <a:xfrm>
            <a:off x="-3233490" y="5903320"/>
            <a:ext cx="6999679" cy="8616579"/>
            <a:chOff x="0" y="0"/>
            <a:chExt cx="9332905" cy="11488772"/>
          </a:xfrm>
        </p:grpSpPr>
        <p:grpSp>
          <p:nvGrpSpPr>
            <p:cNvPr id="1035" name="Google Shape;1035;p40"/>
            <p:cNvGrpSpPr/>
            <p:nvPr/>
          </p:nvGrpSpPr>
          <p:grpSpPr>
            <a:xfrm>
              <a:off x="0" y="0"/>
              <a:ext cx="9332905" cy="11488772"/>
              <a:chOff x="0" y="0"/>
              <a:chExt cx="660400" cy="812950"/>
            </a:xfrm>
          </p:grpSpPr>
          <p:sp>
            <p:nvSpPr>
              <p:cNvPr id="1036" name="Google Shape;1036;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8" name="Google Shape;1038;p40"/>
            <p:cNvGrpSpPr/>
            <p:nvPr/>
          </p:nvGrpSpPr>
          <p:grpSpPr>
            <a:xfrm>
              <a:off x="545238" y="671062"/>
              <a:ext cx="8242386" cy="10146348"/>
              <a:chOff x="0" y="0"/>
              <a:chExt cx="660400" cy="812950"/>
            </a:xfrm>
          </p:grpSpPr>
          <p:sp>
            <p:nvSpPr>
              <p:cNvPr id="1039" name="Google Shape;1039;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1" name="Google Shape;1041;p40"/>
            <p:cNvGrpSpPr/>
            <p:nvPr/>
          </p:nvGrpSpPr>
          <p:grpSpPr>
            <a:xfrm>
              <a:off x="1083502" y="1333541"/>
              <a:ext cx="7165868" cy="8821158"/>
              <a:chOff x="0" y="0"/>
              <a:chExt cx="660400" cy="812950"/>
            </a:xfrm>
          </p:grpSpPr>
          <p:sp>
            <p:nvSpPr>
              <p:cNvPr id="1042" name="Google Shape;1042;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44" name="Google Shape;1044;p40"/>
          <p:cNvGrpSpPr/>
          <p:nvPr/>
        </p:nvGrpSpPr>
        <p:grpSpPr>
          <a:xfrm>
            <a:off x="16209246" y="7963899"/>
            <a:ext cx="4157499" cy="5117866"/>
            <a:chOff x="0" y="0"/>
            <a:chExt cx="5543332" cy="6823821"/>
          </a:xfrm>
        </p:grpSpPr>
        <p:grpSp>
          <p:nvGrpSpPr>
            <p:cNvPr id="1045" name="Google Shape;1045;p40"/>
            <p:cNvGrpSpPr/>
            <p:nvPr/>
          </p:nvGrpSpPr>
          <p:grpSpPr>
            <a:xfrm>
              <a:off x="0" y="0"/>
              <a:ext cx="5543332" cy="6823821"/>
              <a:chOff x="0" y="0"/>
              <a:chExt cx="660400" cy="812950"/>
            </a:xfrm>
          </p:grpSpPr>
          <p:sp>
            <p:nvSpPr>
              <p:cNvPr id="1046" name="Google Shape;1046;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8" name="Google Shape;1048;p40"/>
            <p:cNvGrpSpPr/>
            <p:nvPr/>
          </p:nvGrpSpPr>
          <p:grpSpPr>
            <a:xfrm>
              <a:off x="323849" y="398583"/>
              <a:ext cx="4895677" cy="6026561"/>
              <a:chOff x="0" y="0"/>
              <a:chExt cx="660400" cy="812950"/>
            </a:xfrm>
          </p:grpSpPr>
          <p:sp>
            <p:nvSpPr>
              <p:cNvPr id="1049" name="Google Shape;1049;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1" name="Google Shape;1051;p40"/>
            <p:cNvGrpSpPr/>
            <p:nvPr/>
          </p:nvGrpSpPr>
          <p:grpSpPr>
            <a:xfrm>
              <a:off x="643556" y="792068"/>
              <a:ext cx="4256212" cy="5239381"/>
              <a:chOff x="0" y="0"/>
              <a:chExt cx="660400" cy="812950"/>
            </a:xfrm>
          </p:grpSpPr>
          <p:sp>
            <p:nvSpPr>
              <p:cNvPr id="1052" name="Google Shape;1052;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54" name="Google Shape;1054;p40"/>
          <p:cNvGrpSpPr/>
          <p:nvPr/>
        </p:nvGrpSpPr>
        <p:grpSpPr>
          <a:xfrm>
            <a:off x="13773301" y="-3275075"/>
            <a:ext cx="4304058" cy="5298280"/>
            <a:chOff x="-13" y="-1320"/>
            <a:chExt cx="5738744" cy="7064373"/>
          </a:xfrm>
        </p:grpSpPr>
        <p:grpSp>
          <p:nvGrpSpPr>
            <p:cNvPr id="1055" name="Google Shape;1055;p40"/>
            <p:cNvGrpSpPr/>
            <p:nvPr/>
          </p:nvGrpSpPr>
          <p:grpSpPr>
            <a:xfrm rot="10800000">
              <a:off x="-13" y="-1320"/>
              <a:ext cx="5738744" cy="7064373"/>
              <a:chOff x="0" y="0"/>
              <a:chExt cx="660400" cy="812950"/>
            </a:xfrm>
          </p:grpSpPr>
          <p:sp>
            <p:nvSpPr>
              <p:cNvPr id="1056" name="Google Shape;1056;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8" name="Google Shape;1058;p40"/>
            <p:cNvGrpSpPr/>
            <p:nvPr/>
          </p:nvGrpSpPr>
          <p:grpSpPr>
            <a:xfrm rot="10800000">
              <a:off x="335293" y="411518"/>
              <a:ext cx="5068174" cy="6238903"/>
              <a:chOff x="0" y="0"/>
              <a:chExt cx="660400" cy="812950"/>
            </a:xfrm>
          </p:grpSpPr>
          <p:sp>
            <p:nvSpPr>
              <p:cNvPr id="1059" name="Google Shape;1059;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1" name="Google Shape;1061;p40"/>
            <p:cNvGrpSpPr/>
            <p:nvPr/>
          </p:nvGrpSpPr>
          <p:grpSpPr>
            <a:xfrm rot="10800000">
              <a:off x="666237" y="818983"/>
              <a:ext cx="4406255" cy="5424084"/>
              <a:chOff x="0" y="0"/>
              <a:chExt cx="660400" cy="812950"/>
            </a:xfrm>
          </p:grpSpPr>
          <p:sp>
            <p:nvSpPr>
              <p:cNvPr id="1062" name="Google Shape;1062;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64" name="Google Shape;1064;p40"/>
          <p:cNvSpPr txBox="1"/>
          <p:nvPr/>
        </p:nvSpPr>
        <p:spPr>
          <a:xfrm>
            <a:off x="372775" y="1840800"/>
            <a:ext cx="8282700" cy="7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65" name="Google Shape;1065;p40"/>
          <p:cNvSpPr txBox="1"/>
          <p:nvPr/>
        </p:nvSpPr>
        <p:spPr>
          <a:xfrm>
            <a:off x="4538400" y="8862900"/>
            <a:ext cx="9211200" cy="186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Georgia"/>
                <a:ea typeface="Georgia"/>
                <a:cs typeface="Georgia"/>
                <a:sym typeface="Georgia"/>
              </a:rPr>
              <a:t>Figure 11: Testing J in-person</a:t>
            </a:r>
            <a:endParaRPr b="1" sz="3000">
              <a:latin typeface="Georgia"/>
              <a:ea typeface="Georgia"/>
              <a:cs typeface="Georgia"/>
              <a:sym typeface="Georgia"/>
            </a:endParaRPr>
          </a:p>
        </p:txBody>
      </p:sp>
      <p:pic>
        <p:nvPicPr>
          <p:cNvPr id="1066" name="Google Shape;1066;p40"/>
          <p:cNvPicPr preferRelativeResize="0"/>
          <p:nvPr/>
        </p:nvPicPr>
        <p:blipFill>
          <a:blip r:embed="rId3">
            <a:alphaModFix/>
          </a:blip>
          <a:stretch>
            <a:fillRect/>
          </a:stretch>
        </p:blipFill>
        <p:spPr>
          <a:xfrm>
            <a:off x="4613650" y="1954075"/>
            <a:ext cx="9060700" cy="6795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070" name="Shape 1070"/>
        <p:cNvGrpSpPr/>
        <p:nvPr/>
      </p:nvGrpSpPr>
      <p:grpSpPr>
        <a:xfrm>
          <a:off x="0" y="0"/>
          <a:ext cx="0" cy="0"/>
          <a:chOff x="0" y="0"/>
          <a:chExt cx="0" cy="0"/>
        </a:xfrm>
      </p:grpSpPr>
      <p:grpSp>
        <p:nvGrpSpPr>
          <p:cNvPr id="1071" name="Google Shape;1071;p41"/>
          <p:cNvGrpSpPr/>
          <p:nvPr/>
        </p:nvGrpSpPr>
        <p:grpSpPr>
          <a:xfrm>
            <a:off x="1028700" y="884038"/>
            <a:ext cx="16230707" cy="8374317"/>
            <a:chOff x="0" y="-38100"/>
            <a:chExt cx="4274726" cy="2205567"/>
          </a:xfrm>
        </p:grpSpPr>
        <p:sp>
          <p:nvSpPr>
            <p:cNvPr id="1072" name="Google Shape;1072;p41"/>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4" name="Google Shape;1074;p41"/>
          <p:cNvSpPr txBox="1"/>
          <p:nvPr/>
        </p:nvSpPr>
        <p:spPr>
          <a:xfrm>
            <a:off x="1340294" y="762000"/>
            <a:ext cx="28089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7</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075" name="Google Shape;1075;p41"/>
          <p:cNvSpPr txBox="1"/>
          <p:nvPr/>
        </p:nvSpPr>
        <p:spPr>
          <a:xfrm>
            <a:off x="5160176" y="7257075"/>
            <a:ext cx="115974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testing: results</a:t>
            </a:r>
            <a:endParaRPr/>
          </a:p>
        </p:txBody>
      </p:sp>
      <p:grpSp>
        <p:nvGrpSpPr>
          <p:cNvPr id="1076" name="Google Shape;1076;p41"/>
          <p:cNvGrpSpPr/>
          <p:nvPr/>
        </p:nvGrpSpPr>
        <p:grpSpPr>
          <a:xfrm>
            <a:off x="-3233490" y="5979520"/>
            <a:ext cx="6999679" cy="8616579"/>
            <a:chOff x="0" y="0"/>
            <a:chExt cx="9332905" cy="11488772"/>
          </a:xfrm>
        </p:grpSpPr>
        <p:grpSp>
          <p:nvGrpSpPr>
            <p:cNvPr id="1077" name="Google Shape;1077;p41"/>
            <p:cNvGrpSpPr/>
            <p:nvPr/>
          </p:nvGrpSpPr>
          <p:grpSpPr>
            <a:xfrm>
              <a:off x="0" y="0"/>
              <a:ext cx="9332905" cy="11488772"/>
              <a:chOff x="0" y="0"/>
              <a:chExt cx="660400" cy="812950"/>
            </a:xfrm>
          </p:grpSpPr>
          <p:sp>
            <p:nvSpPr>
              <p:cNvPr id="1078" name="Google Shape;1078;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0" name="Google Shape;1080;p41"/>
            <p:cNvGrpSpPr/>
            <p:nvPr/>
          </p:nvGrpSpPr>
          <p:grpSpPr>
            <a:xfrm>
              <a:off x="545238" y="671062"/>
              <a:ext cx="8242386" cy="10146348"/>
              <a:chOff x="0" y="0"/>
              <a:chExt cx="660400" cy="812950"/>
            </a:xfrm>
          </p:grpSpPr>
          <p:sp>
            <p:nvSpPr>
              <p:cNvPr id="1081" name="Google Shape;1081;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3" name="Google Shape;1083;p41"/>
            <p:cNvGrpSpPr/>
            <p:nvPr/>
          </p:nvGrpSpPr>
          <p:grpSpPr>
            <a:xfrm>
              <a:off x="1083502" y="1333541"/>
              <a:ext cx="7165868" cy="8821158"/>
              <a:chOff x="0" y="0"/>
              <a:chExt cx="660400" cy="812950"/>
            </a:xfrm>
          </p:grpSpPr>
          <p:sp>
            <p:nvSpPr>
              <p:cNvPr id="1084" name="Google Shape;1084;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86" name="Google Shape;1086;p41"/>
          <p:cNvGrpSpPr/>
          <p:nvPr/>
        </p:nvGrpSpPr>
        <p:grpSpPr>
          <a:xfrm rot="10800000">
            <a:off x="13557505" y="-3280398"/>
            <a:ext cx="6999679" cy="8616579"/>
            <a:chOff x="0" y="0"/>
            <a:chExt cx="9332905" cy="11488772"/>
          </a:xfrm>
        </p:grpSpPr>
        <p:grpSp>
          <p:nvGrpSpPr>
            <p:cNvPr id="1087" name="Google Shape;1087;p41"/>
            <p:cNvGrpSpPr/>
            <p:nvPr/>
          </p:nvGrpSpPr>
          <p:grpSpPr>
            <a:xfrm>
              <a:off x="0" y="0"/>
              <a:ext cx="9332905" cy="11488772"/>
              <a:chOff x="0" y="0"/>
              <a:chExt cx="660400" cy="812950"/>
            </a:xfrm>
          </p:grpSpPr>
          <p:sp>
            <p:nvSpPr>
              <p:cNvPr id="1088" name="Google Shape;1088;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0" name="Google Shape;1090;p41"/>
            <p:cNvGrpSpPr/>
            <p:nvPr/>
          </p:nvGrpSpPr>
          <p:grpSpPr>
            <a:xfrm>
              <a:off x="545238" y="671062"/>
              <a:ext cx="8242386" cy="10146348"/>
              <a:chOff x="0" y="0"/>
              <a:chExt cx="660400" cy="812950"/>
            </a:xfrm>
          </p:grpSpPr>
          <p:sp>
            <p:nvSpPr>
              <p:cNvPr id="1091" name="Google Shape;1091;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3" name="Google Shape;1093;p41"/>
            <p:cNvGrpSpPr/>
            <p:nvPr/>
          </p:nvGrpSpPr>
          <p:grpSpPr>
            <a:xfrm>
              <a:off x="1083502" y="1333541"/>
              <a:ext cx="7165868" cy="8821158"/>
              <a:chOff x="0" y="0"/>
              <a:chExt cx="660400" cy="812950"/>
            </a:xfrm>
          </p:grpSpPr>
          <p:sp>
            <p:nvSpPr>
              <p:cNvPr id="1094" name="Google Shape;1094;p4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096" name="Google Shape;1096;p41"/>
          <p:cNvCxnSpPr/>
          <p:nvPr/>
        </p:nvCxnSpPr>
        <p:spPr>
          <a:xfrm>
            <a:off x="4638177" y="2245984"/>
            <a:ext cx="9799800" cy="0"/>
          </a:xfrm>
          <a:prstGeom prst="straightConnector1">
            <a:avLst/>
          </a:prstGeom>
          <a:noFill/>
          <a:ln cap="flat" cmpd="sng" w="38100">
            <a:solidFill>
              <a:srgbClr val="F3F6FA"/>
            </a:solidFill>
            <a:prstDash val="solid"/>
            <a:round/>
            <a:headEnd len="sm" w="sm" type="none"/>
            <a:tailEnd len="sm" w="sm" type="none"/>
          </a:ln>
        </p:spPr>
      </p:cxnSp>
      <p:grpSp>
        <p:nvGrpSpPr>
          <p:cNvPr id="1097" name="Google Shape;1097;p41"/>
          <p:cNvGrpSpPr/>
          <p:nvPr/>
        </p:nvGrpSpPr>
        <p:grpSpPr>
          <a:xfrm>
            <a:off x="15226010" y="2079760"/>
            <a:ext cx="406852" cy="408676"/>
            <a:chOff x="1813" y="0"/>
            <a:chExt cx="809173" cy="812800"/>
          </a:xfrm>
        </p:grpSpPr>
        <p:sp>
          <p:nvSpPr>
            <p:cNvPr id="1098" name="Google Shape;1098;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0" name="Google Shape;1100;p41"/>
          <p:cNvGrpSpPr/>
          <p:nvPr/>
        </p:nvGrpSpPr>
        <p:grpSpPr>
          <a:xfrm>
            <a:off x="15789684" y="2079760"/>
            <a:ext cx="406852" cy="408676"/>
            <a:chOff x="1813" y="0"/>
            <a:chExt cx="809173" cy="812800"/>
          </a:xfrm>
        </p:grpSpPr>
        <p:sp>
          <p:nvSpPr>
            <p:cNvPr id="1101" name="Google Shape;1101;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3" name="Google Shape;1103;p41"/>
          <p:cNvGrpSpPr/>
          <p:nvPr/>
        </p:nvGrpSpPr>
        <p:grpSpPr>
          <a:xfrm>
            <a:off x="16350731" y="2079760"/>
            <a:ext cx="406852" cy="408676"/>
            <a:chOff x="1813" y="0"/>
            <a:chExt cx="809173" cy="812800"/>
          </a:xfrm>
        </p:grpSpPr>
        <p:sp>
          <p:nvSpPr>
            <p:cNvPr id="1104" name="Google Shape;1104;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58" name="Shape 158"/>
        <p:cNvGrpSpPr/>
        <p:nvPr/>
      </p:nvGrpSpPr>
      <p:grpSpPr>
        <a:xfrm>
          <a:off x="0" y="0"/>
          <a:ext cx="0" cy="0"/>
          <a:chOff x="0" y="0"/>
          <a:chExt cx="0" cy="0"/>
        </a:xfrm>
      </p:grpSpPr>
      <p:grpSp>
        <p:nvGrpSpPr>
          <p:cNvPr id="159" name="Google Shape;159;p15"/>
          <p:cNvGrpSpPr/>
          <p:nvPr/>
        </p:nvGrpSpPr>
        <p:grpSpPr>
          <a:xfrm>
            <a:off x="960563" y="-3020899"/>
            <a:ext cx="20029484" cy="12687631"/>
            <a:chOff x="960563" y="-3020899"/>
            <a:chExt cx="20029484" cy="12687631"/>
          </a:xfrm>
        </p:grpSpPr>
        <p:sp>
          <p:nvSpPr>
            <p:cNvPr id="160" name="Google Shape;160;p15"/>
            <p:cNvSpPr txBox="1"/>
            <p:nvPr/>
          </p:nvSpPr>
          <p:spPr>
            <a:xfrm>
              <a:off x="6330301" y="7872900"/>
              <a:ext cx="109290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table of contents</a:t>
              </a:r>
              <a:endParaRPr/>
            </a:p>
          </p:txBody>
        </p:sp>
        <p:sp>
          <p:nvSpPr>
            <p:cNvPr id="161" name="Google Shape;161;p15"/>
            <p:cNvSpPr txBox="1"/>
            <p:nvPr/>
          </p:nvSpPr>
          <p:spPr>
            <a:xfrm>
              <a:off x="2489037" y="1570457"/>
              <a:ext cx="4930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Project Overview</a:t>
              </a:r>
              <a:endParaRPr sz="4500"/>
            </a:p>
          </p:txBody>
        </p:sp>
        <p:sp>
          <p:nvSpPr>
            <p:cNvPr id="162" name="Google Shape;162;p15"/>
            <p:cNvSpPr txBox="1"/>
            <p:nvPr/>
          </p:nvSpPr>
          <p:spPr>
            <a:xfrm>
              <a:off x="960563" y="1301067"/>
              <a:ext cx="1365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01.</a:t>
              </a:r>
              <a:endParaRPr/>
            </a:p>
          </p:txBody>
        </p:sp>
        <p:sp>
          <p:nvSpPr>
            <p:cNvPr id="163" name="Google Shape;163;p15"/>
            <p:cNvSpPr txBox="1"/>
            <p:nvPr/>
          </p:nvSpPr>
          <p:spPr>
            <a:xfrm>
              <a:off x="7565419" y="1301067"/>
              <a:ext cx="14295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5</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sp>
          <p:nvSpPr>
            <p:cNvPr id="164" name="Google Shape;164;p15"/>
            <p:cNvSpPr txBox="1"/>
            <p:nvPr/>
          </p:nvSpPr>
          <p:spPr>
            <a:xfrm>
              <a:off x="1098586" y="3037703"/>
              <a:ext cx="1227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02.</a:t>
              </a:r>
              <a:endParaRPr/>
            </a:p>
          </p:txBody>
        </p:sp>
        <p:sp>
          <p:nvSpPr>
            <p:cNvPr id="165" name="Google Shape;165;p15"/>
            <p:cNvSpPr txBox="1"/>
            <p:nvPr/>
          </p:nvSpPr>
          <p:spPr>
            <a:xfrm>
              <a:off x="7614775" y="3635325"/>
              <a:ext cx="1365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6</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sp>
          <p:nvSpPr>
            <p:cNvPr id="166" name="Google Shape;166;p15"/>
            <p:cNvSpPr txBox="1"/>
            <p:nvPr/>
          </p:nvSpPr>
          <p:spPr>
            <a:xfrm>
              <a:off x="1046218" y="4651039"/>
              <a:ext cx="11940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03.</a:t>
              </a:r>
              <a:endParaRPr/>
            </a:p>
          </p:txBody>
        </p:sp>
        <p:sp>
          <p:nvSpPr>
            <p:cNvPr id="167" name="Google Shape;167;p15"/>
            <p:cNvSpPr txBox="1"/>
            <p:nvPr/>
          </p:nvSpPr>
          <p:spPr>
            <a:xfrm>
              <a:off x="7581315" y="5159489"/>
              <a:ext cx="1290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7</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cxnSp>
          <p:nvCxnSpPr>
            <p:cNvPr id="168" name="Google Shape;168;p15"/>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sp>
          <p:nvSpPr>
            <p:cNvPr id="169" name="Google Shape;169;p15"/>
            <p:cNvSpPr/>
            <p:nvPr/>
          </p:nvSpPr>
          <p:spPr>
            <a:xfrm>
              <a:off x="1029612" y="9258300"/>
              <a:ext cx="406609" cy="408432"/>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txBox="1"/>
            <p:nvPr/>
          </p:nvSpPr>
          <p:spPr>
            <a:xfrm>
              <a:off x="1067013" y="9267878"/>
              <a:ext cx="332100" cy="36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1" name="Google Shape;171;p15"/>
            <p:cNvSpPr/>
            <p:nvPr/>
          </p:nvSpPr>
          <p:spPr>
            <a:xfrm>
              <a:off x="1593286" y="9258300"/>
              <a:ext cx="406609" cy="408432"/>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txBox="1"/>
            <p:nvPr/>
          </p:nvSpPr>
          <p:spPr>
            <a:xfrm>
              <a:off x="1630687" y="9267878"/>
              <a:ext cx="332100" cy="36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3" name="Google Shape;173;p15"/>
            <p:cNvSpPr/>
            <p:nvPr/>
          </p:nvSpPr>
          <p:spPr>
            <a:xfrm>
              <a:off x="2154334" y="9258300"/>
              <a:ext cx="406609" cy="408432"/>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txBox="1"/>
            <p:nvPr/>
          </p:nvSpPr>
          <p:spPr>
            <a:xfrm>
              <a:off x="2191735" y="9267878"/>
              <a:ext cx="332100" cy="36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5" name="Google Shape;175;p15"/>
            <p:cNvSpPr txBox="1"/>
            <p:nvPr/>
          </p:nvSpPr>
          <p:spPr>
            <a:xfrm>
              <a:off x="2497274" y="2793830"/>
              <a:ext cx="4930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Sketching Explorations</a:t>
              </a:r>
              <a:endParaRPr sz="4500"/>
            </a:p>
          </p:txBody>
        </p:sp>
        <p:sp>
          <p:nvSpPr>
            <p:cNvPr id="176" name="Google Shape;176;p15"/>
            <p:cNvSpPr txBox="1"/>
            <p:nvPr/>
          </p:nvSpPr>
          <p:spPr>
            <a:xfrm>
              <a:off x="2527524" y="4867779"/>
              <a:ext cx="4930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Selected Interface</a:t>
              </a:r>
              <a:endParaRPr sz="4500"/>
            </a:p>
          </p:txBody>
        </p:sp>
        <p:sp>
          <p:nvSpPr>
            <p:cNvPr id="177" name="Google Shape;177;p15"/>
            <p:cNvSpPr txBox="1"/>
            <p:nvPr/>
          </p:nvSpPr>
          <p:spPr>
            <a:xfrm>
              <a:off x="9140819" y="1301082"/>
              <a:ext cx="4930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Low-fi Prototype: Task Flows</a:t>
              </a:r>
              <a:endParaRPr sz="4500"/>
            </a:p>
          </p:txBody>
        </p:sp>
        <p:sp>
          <p:nvSpPr>
            <p:cNvPr id="178" name="Google Shape;178;p15"/>
            <p:cNvSpPr txBox="1"/>
            <p:nvPr/>
          </p:nvSpPr>
          <p:spPr>
            <a:xfrm>
              <a:off x="9167081" y="3365918"/>
              <a:ext cx="4930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Testing Methodology</a:t>
              </a:r>
              <a:endParaRPr sz="4500"/>
            </a:p>
          </p:txBody>
        </p:sp>
        <p:sp>
          <p:nvSpPr>
            <p:cNvPr id="179" name="Google Shape;179;p15"/>
            <p:cNvSpPr txBox="1"/>
            <p:nvPr/>
          </p:nvSpPr>
          <p:spPr>
            <a:xfrm>
              <a:off x="8994931" y="5430767"/>
              <a:ext cx="4930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Testing Results</a:t>
              </a:r>
              <a:endParaRPr sz="4500"/>
            </a:p>
          </p:txBody>
        </p:sp>
        <p:grpSp>
          <p:nvGrpSpPr>
            <p:cNvPr id="180" name="Google Shape;180;p15"/>
            <p:cNvGrpSpPr/>
            <p:nvPr/>
          </p:nvGrpSpPr>
          <p:grpSpPr>
            <a:xfrm rot="10800000">
              <a:off x="15131638" y="-3020899"/>
              <a:ext cx="5858408" cy="7211679"/>
              <a:chOff x="0" y="0"/>
              <a:chExt cx="660400" cy="812950"/>
            </a:xfrm>
          </p:grpSpPr>
          <p:sp>
            <p:nvSpPr>
              <p:cNvPr id="181" name="Google Shape;181;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15"/>
            <p:cNvGrpSpPr/>
            <p:nvPr/>
          </p:nvGrpSpPr>
          <p:grpSpPr>
            <a:xfrm rot="10800000">
              <a:off x="15473888" y="-2599514"/>
              <a:ext cx="5173904" cy="6369057"/>
              <a:chOff x="0" y="0"/>
              <a:chExt cx="660400" cy="812950"/>
            </a:xfrm>
          </p:grpSpPr>
          <p:sp>
            <p:nvSpPr>
              <p:cNvPr id="184" name="Google Shape;184;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5"/>
            <p:cNvGrpSpPr/>
            <p:nvPr/>
          </p:nvGrpSpPr>
          <p:grpSpPr>
            <a:xfrm rot="10800000">
              <a:off x="15811730" y="-2183553"/>
              <a:ext cx="4498183" cy="5537246"/>
              <a:chOff x="0" y="0"/>
              <a:chExt cx="660400" cy="812950"/>
            </a:xfrm>
          </p:grpSpPr>
          <p:sp>
            <p:nvSpPr>
              <p:cNvPr id="187" name="Google Shape;187;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15"/>
            <p:cNvSpPr txBox="1"/>
            <p:nvPr/>
          </p:nvSpPr>
          <p:spPr>
            <a:xfrm>
              <a:off x="1029575" y="5944875"/>
              <a:ext cx="1365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4</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sp>
          <p:nvSpPr>
            <p:cNvPr id="190" name="Google Shape;190;p15"/>
            <p:cNvSpPr txBox="1"/>
            <p:nvPr/>
          </p:nvSpPr>
          <p:spPr>
            <a:xfrm>
              <a:off x="2497274" y="5944879"/>
              <a:ext cx="4930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Low-fi Prototype: Construction</a:t>
              </a:r>
              <a:endParaRPr sz="4500"/>
            </a:p>
          </p:txBody>
        </p:sp>
        <p:sp>
          <p:nvSpPr>
            <p:cNvPr id="191" name="Google Shape;191;p15"/>
            <p:cNvSpPr txBox="1"/>
            <p:nvPr/>
          </p:nvSpPr>
          <p:spPr>
            <a:xfrm>
              <a:off x="7652265" y="6483664"/>
              <a:ext cx="12903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8</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sp>
          <p:nvSpPr>
            <p:cNvPr id="192" name="Google Shape;192;p15"/>
            <p:cNvSpPr txBox="1"/>
            <p:nvPr/>
          </p:nvSpPr>
          <p:spPr>
            <a:xfrm>
              <a:off x="9167081" y="6651829"/>
              <a:ext cx="4930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0B1320"/>
                  </a:solidFill>
                  <a:latin typeface="Roboto"/>
                  <a:ea typeface="Roboto"/>
                  <a:cs typeface="Roboto"/>
                  <a:sym typeface="Roboto"/>
                </a:rPr>
                <a:t>Discussion</a:t>
              </a:r>
              <a:endParaRPr sz="4500"/>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09" name="Shape 1109"/>
        <p:cNvGrpSpPr/>
        <p:nvPr/>
      </p:nvGrpSpPr>
      <p:grpSpPr>
        <a:xfrm>
          <a:off x="0" y="0"/>
          <a:ext cx="0" cy="0"/>
          <a:chOff x="0" y="0"/>
          <a:chExt cx="0" cy="0"/>
        </a:xfrm>
      </p:grpSpPr>
      <p:sp>
        <p:nvSpPr>
          <p:cNvPr id="1110" name="Google Shape;1110;p42"/>
          <p:cNvSpPr txBox="1"/>
          <p:nvPr/>
        </p:nvSpPr>
        <p:spPr>
          <a:xfrm>
            <a:off x="5351125" y="629900"/>
            <a:ext cx="119139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prototype images</a:t>
            </a:r>
            <a:endParaRPr/>
          </a:p>
        </p:txBody>
      </p:sp>
      <p:sp>
        <p:nvSpPr>
          <p:cNvPr id="1111" name="Google Shape;1111;p42"/>
          <p:cNvSpPr txBox="1"/>
          <p:nvPr/>
        </p:nvSpPr>
        <p:spPr>
          <a:xfrm>
            <a:off x="11897691" y="2890202"/>
            <a:ext cx="3582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bottom-line data</a:t>
            </a:r>
            <a:endParaRPr/>
          </a:p>
        </p:txBody>
      </p:sp>
      <p:cxnSp>
        <p:nvCxnSpPr>
          <p:cNvPr id="1112" name="Google Shape;1112;p42"/>
          <p:cNvCxnSpPr/>
          <p:nvPr/>
        </p:nvCxnSpPr>
        <p:spPr>
          <a:xfrm flipH="1" rot="10800000">
            <a:off x="635700" y="1477300"/>
            <a:ext cx="7079700" cy="9000"/>
          </a:xfrm>
          <a:prstGeom prst="straightConnector1">
            <a:avLst/>
          </a:prstGeom>
          <a:noFill/>
          <a:ln cap="flat" cmpd="sng" w="38100">
            <a:solidFill>
              <a:srgbClr val="0B1320"/>
            </a:solidFill>
            <a:prstDash val="solid"/>
            <a:round/>
            <a:headEnd len="sm" w="sm" type="none"/>
            <a:tailEnd len="sm" w="sm" type="none"/>
          </a:ln>
        </p:spPr>
      </p:cxnSp>
      <p:pic>
        <p:nvPicPr>
          <p:cNvPr id="1113" name="Google Shape;1113;p42"/>
          <p:cNvPicPr preferRelativeResize="0"/>
          <p:nvPr/>
        </p:nvPicPr>
        <p:blipFill rotWithShape="1">
          <a:blip r:embed="rId3">
            <a:alphaModFix/>
          </a:blip>
          <a:srcRect b="12968" l="8533" r="5177" t="8532"/>
          <a:stretch/>
        </p:blipFill>
        <p:spPr>
          <a:xfrm>
            <a:off x="747325" y="2246586"/>
            <a:ext cx="5034950" cy="6107003"/>
          </a:xfrm>
          <a:prstGeom prst="rect">
            <a:avLst/>
          </a:prstGeom>
          <a:noFill/>
          <a:ln>
            <a:noFill/>
          </a:ln>
        </p:spPr>
      </p:pic>
      <p:pic>
        <p:nvPicPr>
          <p:cNvPr id="1114" name="Google Shape;1114;p42"/>
          <p:cNvPicPr preferRelativeResize="0"/>
          <p:nvPr/>
        </p:nvPicPr>
        <p:blipFill rotWithShape="1">
          <a:blip r:embed="rId4">
            <a:alphaModFix/>
          </a:blip>
          <a:srcRect b="10605" l="7903" r="6655" t="10073"/>
          <a:stretch/>
        </p:blipFill>
        <p:spPr>
          <a:xfrm>
            <a:off x="6677426" y="2246588"/>
            <a:ext cx="4933137" cy="6106998"/>
          </a:xfrm>
          <a:prstGeom prst="rect">
            <a:avLst/>
          </a:prstGeom>
          <a:noFill/>
          <a:ln>
            <a:noFill/>
          </a:ln>
        </p:spPr>
      </p:pic>
      <p:pic>
        <p:nvPicPr>
          <p:cNvPr id="1115" name="Google Shape;1115;p42"/>
          <p:cNvPicPr preferRelativeResize="0"/>
          <p:nvPr/>
        </p:nvPicPr>
        <p:blipFill>
          <a:blip r:embed="rId5">
            <a:alphaModFix/>
          </a:blip>
          <a:stretch>
            <a:fillRect/>
          </a:stretch>
        </p:blipFill>
        <p:spPr>
          <a:xfrm>
            <a:off x="12505725" y="2246588"/>
            <a:ext cx="4580244" cy="6106998"/>
          </a:xfrm>
          <a:prstGeom prst="rect">
            <a:avLst/>
          </a:prstGeom>
          <a:noFill/>
          <a:ln>
            <a:noFill/>
          </a:ln>
        </p:spPr>
      </p:pic>
      <p:sp>
        <p:nvSpPr>
          <p:cNvPr id="1116" name="Google Shape;1116;p42"/>
          <p:cNvSpPr txBox="1"/>
          <p:nvPr/>
        </p:nvSpPr>
        <p:spPr>
          <a:xfrm>
            <a:off x="923900" y="8584875"/>
            <a:ext cx="4681800" cy="15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Georgia"/>
                <a:ea typeface="Georgia"/>
                <a:cs typeface="Georgia"/>
                <a:sym typeface="Georgia"/>
              </a:rPr>
              <a:t>Figure 12: Public questions page</a:t>
            </a:r>
            <a:endParaRPr b="1" sz="3000">
              <a:latin typeface="Georgia"/>
              <a:ea typeface="Georgia"/>
              <a:cs typeface="Georgia"/>
              <a:sym typeface="Georgia"/>
            </a:endParaRPr>
          </a:p>
        </p:txBody>
      </p:sp>
      <p:sp>
        <p:nvSpPr>
          <p:cNvPr id="1117" name="Google Shape;1117;p42"/>
          <p:cNvSpPr txBox="1"/>
          <p:nvPr/>
        </p:nvSpPr>
        <p:spPr>
          <a:xfrm>
            <a:off x="6803100" y="8584875"/>
            <a:ext cx="4681800" cy="15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Georgia"/>
                <a:ea typeface="Georgia"/>
                <a:cs typeface="Georgia"/>
                <a:sym typeface="Georgia"/>
              </a:rPr>
              <a:t>Figure 13: Question specific page</a:t>
            </a:r>
            <a:endParaRPr b="1" sz="3000">
              <a:latin typeface="Georgia"/>
              <a:ea typeface="Georgia"/>
              <a:cs typeface="Georgia"/>
              <a:sym typeface="Georgia"/>
            </a:endParaRPr>
          </a:p>
        </p:txBody>
      </p:sp>
      <p:sp>
        <p:nvSpPr>
          <p:cNvPr id="1118" name="Google Shape;1118;p42"/>
          <p:cNvSpPr txBox="1"/>
          <p:nvPr/>
        </p:nvSpPr>
        <p:spPr>
          <a:xfrm>
            <a:off x="12454950" y="8470175"/>
            <a:ext cx="4681800" cy="15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Georgia"/>
                <a:ea typeface="Georgia"/>
                <a:cs typeface="Georgia"/>
                <a:sym typeface="Georgia"/>
              </a:rPr>
              <a:t>Figure 14: Camera when sending image to chat</a:t>
            </a:r>
            <a:endParaRPr b="1" sz="30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22" name="Shape 1122"/>
        <p:cNvGrpSpPr/>
        <p:nvPr/>
      </p:nvGrpSpPr>
      <p:grpSpPr>
        <a:xfrm>
          <a:off x="0" y="0"/>
          <a:ext cx="0" cy="0"/>
          <a:chOff x="0" y="0"/>
          <a:chExt cx="0" cy="0"/>
        </a:xfrm>
      </p:grpSpPr>
      <p:sp>
        <p:nvSpPr>
          <p:cNvPr id="1123" name="Google Shape;1123;p43"/>
          <p:cNvSpPr txBox="1"/>
          <p:nvPr/>
        </p:nvSpPr>
        <p:spPr>
          <a:xfrm>
            <a:off x="720550" y="556925"/>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data</a:t>
            </a:r>
            <a:endParaRPr/>
          </a:p>
        </p:txBody>
      </p:sp>
      <p:grpSp>
        <p:nvGrpSpPr>
          <p:cNvPr id="1124" name="Google Shape;1124;p43"/>
          <p:cNvGrpSpPr/>
          <p:nvPr/>
        </p:nvGrpSpPr>
        <p:grpSpPr>
          <a:xfrm>
            <a:off x="546088" y="4197526"/>
            <a:ext cx="8051819" cy="5580832"/>
            <a:chOff x="0" y="-38100"/>
            <a:chExt cx="1490774" cy="1194732"/>
          </a:xfrm>
        </p:grpSpPr>
        <p:sp>
          <p:nvSpPr>
            <p:cNvPr id="1125" name="Google Shape;1125;p43"/>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7" name="Google Shape;1127;p43"/>
          <p:cNvGrpSpPr/>
          <p:nvPr/>
        </p:nvGrpSpPr>
        <p:grpSpPr>
          <a:xfrm>
            <a:off x="2428211" y="2547020"/>
            <a:ext cx="4287589" cy="3230403"/>
            <a:chOff x="0" y="-38100"/>
            <a:chExt cx="1129234" cy="850800"/>
          </a:xfrm>
        </p:grpSpPr>
        <p:sp>
          <p:nvSpPr>
            <p:cNvPr id="1128" name="Google Shape;1128;p43"/>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0" name="Google Shape;1130;p43"/>
          <p:cNvSpPr txBox="1"/>
          <p:nvPr/>
        </p:nvSpPr>
        <p:spPr>
          <a:xfrm>
            <a:off x="724350" y="4614763"/>
            <a:ext cx="7695300" cy="4925700"/>
          </a:xfrm>
          <a:prstGeom prst="rect">
            <a:avLst/>
          </a:prstGeom>
          <a:noFill/>
          <a:ln>
            <a:noFill/>
          </a:ln>
        </p:spPr>
        <p:txBody>
          <a:bodyPr anchorCtr="0" anchor="t" bIns="0" lIns="0" spcFirstLastPara="1" rIns="0" wrap="square" tIns="0">
            <a:spAutoFit/>
          </a:bodyPr>
          <a:lstStyle/>
          <a:p>
            <a:pPr indent="-482600" lvl="0" marL="457200" marR="0" rtl="0" algn="ctr">
              <a:lnSpc>
                <a:spcPct val="140000"/>
              </a:lnSpc>
              <a:spcBef>
                <a:spcPts val="0"/>
              </a:spcBef>
              <a:spcAft>
                <a:spcPts val="0"/>
              </a:spcAft>
              <a:buSzPts val="4000"/>
              <a:buChar char="●"/>
            </a:pPr>
            <a:r>
              <a:rPr lang="en-US" sz="4000">
                <a:solidFill>
                  <a:srgbClr val="0B1320"/>
                </a:solidFill>
                <a:latin typeface="Roboto"/>
                <a:ea typeface="Roboto"/>
                <a:cs typeface="Roboto"/>
                <a:sym typeface="Roboto"/>
              </a:rPr>
              <a:t>Task 1: 18 s, 6 s</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Task 2: 51 s, 15.5 s</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Task 3: 28 s, 13 s</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Confusion with camera</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Finding your own question versus other questions</a:t>
            </a:r>
            <a:endParaRPr sz="4000">
              <a:solidFill>
                <a:srgbClr val="0B1320"/>
              </a:solidFill>
              <a:latin typeface="Roboto"/>
              <a:ea typeface="Roboto"/>
              <a:cs typeface="Roboto"/>
              <a:sym typeface="Roboto"/>
            </a:endParaRPr>
          </a:p>
        </p:txBody>
      </p:sp>
      <p:sp>
        <p:nvSpPr>
          <p:cNvPr id="1131" name="Google Shape;1131;p43"/>
          <p:cNvSpPr txBox="1"/>
          <p:nvPr/>
        </p:nvSpPr>
        <p:spPr>
          <a:xfrm>
            <a:off x="2829588" y="2890202"/>
            <a:ext cx="34848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process data</a:t>
            </a:r>
            <a:endParaRPr/>
          </a:p>
        </p:txBody>
      </p:sp>
      <p:grpSp>
        <p:nvGrpSpPr>
          <p:cNvPr id="1132" name="Google Shape;1132;p43"/>
          <p:cNvGrpSpPr/>
          <p:nvPr/>
        </p:nvGrpSpPr>
        <p:grpSpPr>
          <a:xfrm>
            <a:off x="11544909" y="2547020"/>
            <a:ext cx="4287589" cy="3230403"/>
            <a:chOff x="0" y="-38100"/>
            <a:chExt cx="1129234" cy="850800"/>
          </a:xfrm>
        </p:grpSpPr>
        <p:sp>
          <p:nvSpPr>
            <p:cNvPr id="1133" name="Google Shape;1133;p43"/>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5" name="Google Shape;1135;p43"/>
          <p:cNvSpPr txBox="1"/>
          <p:nvPr/>
        </p:nvSpPr>
        <p:spPr>
          <a:xfrm>
            <a:off x="11897691" y="2890202"/>
            <a:ext cx="3582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bottom-line data</a:t>
            </a:r>
            <a:endParaRPr/>
          </a:p>
        </p:txBody>
      </p:sp>
      <p:cxnSp>
        <p:nvCxnSpPr>
          <p:cNvPr id="1136" name="Google Shape;1136;p43"/>
          <p:cNvCxnSpPr/>
          <p:nvPr/>
        </p:nvCxnSpPr>
        <p:spPr>
          <a:xfrm flipH="1" rot="10800000">
            <a:off x="3426325" y="1399250"/>
            <a:ext cx="12366000" cy="14100"/>
          </a:xfrm>
          <a:prstGeom prst="straightConnector1">
            <a:avLst/>
          </a:prstGeom>
          <a:noFill/>
          <a:ln cap="flat" cmpd="sng" w="38100">
            <a:solidFill>
              <a:srgbClr val="0B1320"/>
            </a:solidFill>
            <a:prstDash val="solid"/>
            <a:round/>
            <a:headEnd len="sm" w="sm" type="none"/>
            <a:tailEnd len="sm" w="sm" type="none"/>
          </a:ln>
        </p:spPr>
      </p:cxnSp>
      <p:grpSp>
        <p:nvGrpSpPr>
          <p:cNvPr id="1137" name="Google Shape;1137;p43"/>
          <p:cNvGrpSpPr/>
          <p:nvPr/>
        </p:nvGrpSpPr>
        <p:grpSpPr>
          <a:xfrm>
            <a:off x="16294495" y="1194924"/>
            <a:ext cx="406852" cy="408676"/>
            <a:chOff x="1813" y="0"/>
            <a:chExt cx="809173" cy="812800"/>
          </a:xfrm>
        </p:grpSpPr>
        <p:sp>
          <p:nvSpPr>
            <p:cNvPr id="1138" name="Google Shape;1138;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0" name="Google Shape;1140;p43"/>
          <p:cNvGrpSpPr/>
          <p:nvPr/>
        </p:nvGrpSpPr>
        <p:grpSpPr>
          <a:xfrm>
            <a:off x="16858169" y="1194924"/>
            <a:ext cx="406852" cy="408676"/>
            <a:chOff x="1813" y="0"/>
            <a:chExt cx="809173" cy="812800"/>
          </a:xfrm>
        </p:grpSpPr>
        <p:sp>
          <p:nvSpPr>
            <p:cNvPr id="1141" name="Google Shape;1141;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3" name="Google Shape;1143;p43"/>
          <p:cNvGrpSpPr/>
          <p:nvPr/>
        </p:nvGrpSpPr>
        <p:grpSpPr>
          <a:xfrm>
            <a:off x="17419216" y="1194924"/>
            <a:ext cx="406852" cy="408676"/>
            <a:chOff x="1813" y="0"/>
            <a:chExt cx="809173" cy="812800"/>
          </a:xfrm>
        </p:grpSpPr>
        <p:sp>
          <p:nvSpPr>
            <p:cNvPr id="1144" name="Google Shape;1144;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6" name="Google Shape;1146;p43"/>
          <p:cNvSpPr/>
          <p:nvPr/>
        </p:nvSpPr>
        <p:spPr>
          <a:xfrm>
            <a:off x="9214850" y="4376874"/>
            <a:ext cx="8050180" cy="5401471"/>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txBox="1"/>
          <p:nvPr/>
        </p:nvSpPr>
        <p:spPr>
          <a:xfrm>
            <a:off x="9392275" y="4614775"/>
            <a:ext cx="7695300" cy="2339700"/>
          </a:xfrm>
          <a:prstGeom prst="rect">
            <a:avLst/>
          </a:prstGeom>
          <a:noFill/>
          <a:ln>
            <a:noFill/>
          </a:ln>
        </p:spPr>
        <p:txBody>
          <a:bodyPr anchorCtr="0" anchor="t" bIns="0" lIns="0" spcFirstLastPara="1" rIns="0" wrap="square" tIns="0">
            <a:spAutoFit/>
          </a:bodyPr>
          <a:lstStyle/>
          <a:p>
            <a:pPr indent="-482600" lvl="0" marL="457200" marR="0" rtl="0" algn="ctr">
              <a:lnSpc>
                <a:spcPct val="140000"/>
              </a:lnSpc>
              <a:spcBef>
                <a:spcPts val="0"/>
              </a:spcBef>
              <a:spcAft>
                <a:spcPts val="0"/>
              </a:spcAft>
              <a:buClr>
                <a:srgbClr val="0B1320"/>
              </a:buClr>
              <a:buSzPts val="4000"/>
              <a:buFont typeface="Roboto"/>
              <a:buChar char="●"/>
            </a:pPr>
            <a:r>
              <a:rPr lang="en-US" sz="4000"/>
              <a:t>Positive feedback</a:t>
            </a:r>
            <a:endParaRPr sz="4000"/>
          </a:p>
          <a:p>
            <a:pPr indent="-482600" lvl="0" marL="457200" marR="0" rtl="0" algn="ctr">
              <a:lnSpc>
                <a:spcPct val="140000"/>
              </a:lnSpc>
              <a:spcBef>
                <a:spcPts val="0"/>
              </a:spcBef>
              <a:spcAft>
                <a:spcPts val="0"/>
              </a:spcAft>
              <a:buSzPts val="4000"/>
              <a:buChar char="●"/>
            </a:pPr>
            <a:r>
              <a:rPr lang="en-US" sz="4000"/>
              <a:t>High task success rates</a:t>
            </a:r>
            <a:endParaRPr sz="4000"/>
          </a:p>
          <a:p>
            <a:pPr indent="-482600" lvl="0" marL="457200" marR="0" rtl="0" algn="ctr">
              <a:lnSpc>
                <a:spcPct val="140000"/>
              </a:lnSpc>
              <a:spcBef>
                <a:spcPts val="0"/>
              </a:spcBef>
              <a:spcAft>
                <a:spcPts val="0"/>
              </a:spcAft>
              <a:buSzPts val="4000"/>
              <a:buChar char="●"/>
            </a:pPr>
            <a:r>
              <a:rPr lang="en-US" sz="4000"/>
              <a:t>Low error rates</a:t>
            </a:r>
            <a:endParaRPr sz="4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51" name="Shape 1151"/>
        <p:cNvGrpSpPr/>
        <p:nvPr/>
      </p:nvGrpSpPr>
      <p:grpSpPr>
        <a:xfrm>
          <a:off x="0" y="0"/>
          <a:ext cx="0" cy="0"/>
          <a:chOff x="0" y="0"/>
          <a:chExt cx="0" cy="0"/>
        </a:xfrm>
      </p:grpSpPr>
      <p:sp>
        <p:nvSpPr>
          <p:cNvPr id="1152" name="Google Shape;1152;p44"/>
          <p:cNvSpPr txBox="1"/>
          <p:nvPr/>
        </p:nvSpPr>
        <p:spPr>
          <a:xfrm>
            <a:off x="720550" y="556925"/>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other </a:t>
            </a:r>
            <a:r>
              <a:rPr lang="en-US" sz="9000">
                <a:solidFill>
                  <a:srgbClr val="0B1320"/>
                </a:solidFill>
                <a:latin typeface="Playfair Display Black"/>
                <a:ea typeface="Playfair Display Black"/>
                <a:cs typeface="Playfair Display Black"/>
                <a:sym typeface="Playfair Display Black"/>
              </a:rPr>
              <a:t>observations</a:t>
            </a:r>
            <a:endParaRPr/>
          </a:p>
        </p:txBody>
      </p:sp>
      <p:grpSp>
        <p:nvGrpSpPr>
          <p:cNvPr id="1153" name="Google Shape;1153;p44"/>
          <p:cNvGrpSpPr/>
          <p:nvPr/>
        </p:nvGrpSpPr>
        <p:grpSpPr>
          <a:xfrm>
            <a:off x="546114" y="1841646"/>
            <a:ext cx="17280009" cy="7936724"/>
            <a:chOff x="0" y="-38100"/>
            <a:chExt cx="1490774" cy="1194732"/>
          </a:xfrm>
        </p:grpSpPr>
        <p:sp>
          <p:nvSpPr>
            <p:cNvPr id="1154" name="Google Shape;1154;p44"/>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6" name="Google Shape;1156;p44"/>
          <p:cNvSpPr txBox="1"/>
          <p:nvPr/>
        </p:nvSpPr>
        <p:spPr>
          <a:xfrm>
            <a:off x="838625" y="2659500"/>
            <a:ext cx="16695000" cy="2339700"/>
          </a:xfrm>
          <a:prstGeom prst="rect">
            <a:avLst/>
          </a:prstGeom>
          <a:noFill/>
          <a:ln>
            <a:noFill/>
          </a:ln>
        </p:spPr>
        <p:txBody>
          <a:bodyPr anchorCtr="0" anchor="t" bIns="0" lIns="0" spcFirstLastPara="1" rIns="0" wrap="square" tIns="0">
            <a:spAutoFit/>
          </a:bodyPr>
          <a:lstStyle/>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participants hesitated on screens with more UI</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participants navigated prototype more seamlessly than expected</a:t>
            </a:r>
            <a:endParaRPr sz="4000">
              <a:solidFill>
                <a:srgbClr val="0B1320"/>
              </a:solidFill>
              <a:latin typeface="Roboto"/>
              <a:ea typeface="Roboto"/>
              <a:cs typeface="Roboto"/>
              <a:sym typeface="Roboto"/>
            </a:endParaRPr>
          </a:p>
          <a:p>
            <a:pPr indent="-482600" lvl="0" marL="457200" marR="0" rtl="0" algn="ctr">
              <a:lnSpc>
                <a:spcPct val="140000"/>
              </a:lnSpc>
              <a:spcBef>
                <a:spcPts val="0"/>
              </a:spcBef>
              <a:spcAft>
                <a:spcPts val="0"/>
              </a:spcAft>
              <a:buClr>
                <a:srgbClr val="0B1320"/>
              </a:buClr>
              <a:buSzPts val="4000"/>
              <a:buFont typeface="Roboto"/>
              <a:buChar char="●"/>
            </a:pPr>
            <a:r>
              <a:rPr lang="en-US" sz="4000">
                <a:solidFill>
                  <a:srgbClr val="0B1320"/>
                </a:solidFill>
                <a:latin typeface="Roboto"/>
                <a:ea typeface="Roboto"/>
                <a:cs typeface="Roboto"/>
                <a:sym typeface="Roboto"/>
              </a:rPr>
              <a:t>low-fi prototype usability was inconsistent</a:t>
            </a:r>
            <a:endParaRPr sz="4000">
              <a:solidFill>
                <a:srgbClr val="0B1320"/>
              </a:solidFill>
              <a:latin typeface="Roboto"/>
              <a:ea typeface="Roboto"/>
              <a:cs typeface="Roboto"/>
              <a:sym typeface="Roboto"/>
            </a:endParaRPr>
          </a:p>
        </p:txBody>
      </p:sp>
      <p:cxnSp>
        <p:nvCxnSpPr>
          <p:cNvPr id="1157" name="Google Shape;1157;p44"/>
          <p:cNvCxnSpPr/>
          <p:nvPr/>
        </p:nvCxnSpPr>
        <p:spPr>
          <a:xfrm flipH="1" rot="10800000">
            <a:off x="10942125" y="1399125"/>
            <a:ext cx="4850400" cy="18000"/>
          </a:xfrm>
          <a:prstGeom prst="straightConnector1">
            <a:avLst/>
          </a:prstGeom>
          <a:noFill/>
          <a:ln cap="flat" cmpd="sng" w="38100">
            <a:solidFill>
              <a:srgbClr val="0B1320"/>
            </a:solidFill>
            <a:prstDash val="solid"/>
            <a:round/>
            <a:headEnd len="sm" w="sm" type="none"/>
            <a:tailEnd len="sm" w="sm" type="none"/>
          </a:ln>
        </p:spPr>
      </p:cxnSp>
      <p:grpSp>
        <p:nvGrpSpPr>
          <p:cNvPr id="1158" name="Google Shape;1158;p44"/>
          <p:cNvGrpSpPr/>
          <p:nvPr/>
        </p:nvGrpSpPr>
        <p:grpSpPr>
          <a:xfrm>
            <a:off x="16294495" y="1194924"/>
            <a:ext cx="406852" cy="408676"/>
            <a:chOff x="1813" y="0"/>
            <a:chExt cx="809173" cy="812800"/>
          </a:xfrm>
        </p:grpSpPr>
        <p:sp>
          <p:nvSpPr>
            <p:cNvPr id="1159" name="Google Shape;1159;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1" name="Google Shape;1161;p44"/>
          <p:cNvGrpSpPr/>
          <p:nvPr/>
        </p:nvGrpSpPr>
        <p:grpSpPr>
          <a:xfrm>
            <a:off x="16858169" y="1194924"/>
            <a:ext cx="406852" cy="408676"/>
            <a:chOff x="1813" y="0"/>
            <a:chExt cx="809173" cy="812800"/>
          </a:xfrm>
        </p:grpSpPr>
        <p:sp>
          <p:nvSpPr>
            <p:cNvPr id="1162" name="Google Shape;1162;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44"/>
          <p:cNvGrpSpPr/>
          <p:nvPr/>
        </p:nvGrpSpPr>
        <p:grpSpPr>
          <a:xfrm>
            <a:off x="17419216" y="1194924"/>
            <a:ext cx="406852" cy="408676"/>
            <a:chOff x="1813" y="0"/>
            <a:chExt cx="809173" cy="812800"/>
          </a:xfrm>
        </p:grpSpPr>
        <p:sp>
          <p:nvSpPr>
            <p:cNvPr id="1165" name="Google Shape;1165;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70" name="Shape 1170"/>
        <p:cNvGrpSpPr/>
        <p:nvPr/>
      </p:nvGrpSpPr>
      <p:grpSpPr>
        <a:xfrm>
          <a:off x="0" y="0"/>
          <a:ext cx="0" cy="0"/>
          <a:chOff x="0" y="0"/>
          <a:chExt cx="0" cy="0"/>
        </a:xfrm>
      </p:grpSpPr>
      <p:sp>
        <p:nvSpPr>
          <p:cNvPr id="1171" name="Google Shape;1171;p45"/>
          <p:cNvSpPr txBox="1"/>
          <p:nvPr/>
        </p:nvSpPr>
        <p:spPr>
          <a:xfrm>
            <a:off x="720550" y="556925"/>
            <a:ext cx="1557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achieving</a:t>
            </a:r>
            <a:r>
              <a:rPr lang="en-US" sz="9000">
                <a:solidFill>
                  <a:srgbClr val="0B1320"/>
                </a:solidFill>
                <a:latin typeface="Playfair Display Black"/>
                <a:ea typeface="Playfair Display Black"/>
                <a:cs typeface="Playfair Display Black"/>
                <a:sym typeface="Playfair Display Black"/>
              </a:rPr>
              <a:t> usability goals</a:t>
            </a:r>
            <a:endParaRPr/>
          </a:p>
        </p:txBody>
      </p:sp>
      <p:grpSp>
        <p:nvGrpSpPr>
          <p:cNvPr id="1172" name="Google Shape;1172;p45"/>
          <p:cNvGrpSpPr/>
          <p:nvPr/>
        </p:nvGrpSpPr>
        <p:grpSpPr>
          <a:xfrm>
            <a:off x="504000" y="2183775"/>
            <a:ext cx="8138135" cy="7594672"/>
            <a:chOff x="0" y="-38100"/>
            <a:chExt cx="1490774" cy="1194732"/>
          </a:xfrm>
        </p:grpSpPr>
        <p:sp>
          <p:nvSpPr>
            <p:cNvPr id="1173" name="Google Shape;1173;p45"/>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5" name="Google Shape;1175;p45"/>
          <p:cNvSpPr txBox="1"/>
          <p:nvPr/>
        </p:nvSpPr>
        <p:spPr>
          <a:xfrm>
            <a:off x="835050" y="2694763"/>
            <a:ext cx="7473900" cy="619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300">
                <a:solidFill>
                  <a:srgbClr val="0B1320"/>
                </a:solidFill>
                <a:latin typeface="Roboto"/>
                <a:ea typeface="Roboto"/>
                <a:cs typeface="Roboto"/>
                <a:sym typeface="Roboto"/>
              </a:rPr>
              <a:t>efficiency</a:t>
            </a:r>
            <a:endParaRPr b="1"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b="1" lang="en-US" sz="3300">
                <a:solidFill>
                  <a:srgbClr val="0B1320"/>
                </a:solidFill>
                <a:latin typeface="Roboto"/>
                <a:ea typeface="Roboto"/>
                <a:cs typeface="Roboto"/>
                <a:sym typeface="Roboto"/>
              </a:rPr>
              <a:t>hypothesis:</a:t>
            </a:r>
            <a:r>
              <a:rPr lang="en-US" sz="3300">
                <a:solidFill>
                  <a:srgbClr val="0B1320"/>
                </a:solidFill>
                <a:latin typeface="Roboto"/>
                <a:ea typeface="Roboto"/>
                <a:cs typeface="Roboto"/>
                <a:sym typeface="Roboto"/>
              </a:rPr>
              <a:t> users should be able to complete tasks more quickly during second round → true</a:t>
            </a:r>
            <a:endParaRPr sz="33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t/>
            </a:r>
            <a:endParaRPr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task completion times </a:t>
            </a:r>
            <a:r>
              <a:rPr b="1" lang="en-US" sz="3300">
                <a:solidFill>
                  <a:srgbClr val="0B1320"/>
                </a:solidFill>
                <a:latin typeface="Roboto"/>
                <a:ea typeface="Roboto"/>
                <a:cs typeface="Roboto"/>
                <a:sym typeface="Roboto"/>
              </a:rPr>
              <a:t>decreased</a:t>
            </a:r>
            <a:endParaRPr b="1"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b="1" lang="en-US" sz="3300">
                <a:solidFill>
                  <a:srgbClr val="0B1320"/>
                </a:solidFill>
                <a:latin typeface="Roboto"/>
                <a:ea typeface="Roboto"/>
                <a:cs typeface="Roboto"/>
                <a:sym typeface="Roboto"/>
              </a:rPr>
              <a:t>takeaway: </a:t>
            </a:r>
            <a:r>
              <a:rPr lang="en-US" sz="3300">
                <a:solidFill>
                  <a:srgbClr val="0B1320"/>
                </a:solidFill>
                <a:latin typeface="Roboto"/>
                <a:ea typeface="Roboto"/>
                <a:cs typeface="Roboto"/>
                <a:sym typeface="Roboto"/>
              </a:rPr>
              <a:t>positive user experience when task can be completed in fewer clicks</a:t>
            </a:r>
            <a:endParaRPr sz="3300">
              <a:solidFill>
                <a:srgbClr val="0B1320"/>
              </a:solidFill>
              <a:latin typeface="Roboto"/>
              <a:ea typeface="Roboto"/>
              <a:cs typeface="Roboto"/>
              <a:sym typeface="Roboto"/>
            </a:endParaRPr>
          </a:p>
        </p:txBody>
      </p:sp>
      <p:cxnSp>
        <p:nvCxnSpPr>
          <p:cNvPr id="1176" name="Google Shape;1176;p45"/>
          <p:cNvCxnSpPr/>
          <p:nvPr/>
        </p:nvCxnSpPr>
        <p:spPr>
          <a:xfrm flipH="1" rot="10800000">
            <a:off x="14148100" y="1403025"/>
            <a:ext cx="1644300" cy="14100"/>
          </a:xfrm>
          <a:prstGeom prst="straightConnector1">
            <a:avLst/>
          </a:prstGeom>
          <a:noFill/>
          <a:ln cap="flat" cmpd="sng" w="38100">
            <a:solidFill>
              <a:srgbClr val="0B1320"/>
            </a:solidFill>
            <a:prstDash val="solid"/>
            <a:round/>
            <a:headEnd len="sm" w="sm" type="none"/>
            <a:tailEnd len="sm" w="sm" type="none"/>
          </a:ln>
        </p:spPr>
      </p:cxnSp>
      <p:grpSp>
        <p:nvGrpSpPr>
          <p:cNvPr id="1177" name="Google Shape;1177;p45"/>
          <p:cNvGrpSpPr/>
          <p:nvPr/>
        </p:nvGrpSpPr>
        <p:grpSpPr>
          <a:xfrm>
            <a:off x="16294495" y="1194924"/>
            <a:ext cx="406852" cy="408676"/>
            <a:chOff x="1813" y="0"/>
            <a:chExt cx="809173" cy="812800"/>
          </a:xfrm>
        </p:grpSpPr>
        <p:sp>
          <p:nvSpPr>
            <p:cNvPr id="1178" name="Google Shape;1178;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0" name="Google Shape;1180;p45"/>
          <p:cNvGrpSpPr/>
          <p:nvPr/>
        </p:nvGrpSpPr>
        <p:grpSpPr>
          <a:xfrm>
            <a:off x="16858169" y="1194924"/>
            <a:ext cx="406852" cy="408676"/>
            <a:chOff x="1813" y="0"/>
            <a:chExt cx="809173" cy="812800"/>
          </a:xfrm>
        </p:grpSpPr>
        <p:sp>
          <p:nvSpPr>
            <p:cNvPr id="1181" name="Google Shape;1181;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3" name="Google Shape;1183;p45"/>
          <p:cNvGrpSpPr/>
          <p:nvPr/>
        </p:nvGrpSpPr>
        <p:grpSpPr>
          <a:xfrm>
            <a:off x="17419216" y="1194924"/>
            <a:ext cx="406852" cy="408676"/>
            <a:chOff x="1813" y="0"/>
            <a:chExt cx="809173" cy="812800"/>
          </a:xfrm>
        </p:grpSpPr>
        <p:sp>
          <p:nvSpPr>
            <p:cNvPr id="1184" name="Google Shape;1184;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6" name="Google Shape;1186;p45"/>
          <p:cNvGrpSpPr/>
          <p:nvPr/>
        </p:nvGrpSpPr>
        <p:grpSpPr>
          <a:xfrm>
            <a:off x="9281100" y="2183775"/>
            <a:ext cx="8138135" cy="7594672"/>
            <a:chOff x="0" y="-38100"/>
            <a:chExt cx="1490774" cy="1194732"/>
          </a:xfrm>
        </p:grpSpPr>
        <p:sp>
          <p:nvSpPr>
            <p:cNvPr id="1187" name="Google Shape;1187;p45"/>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9" name="Google Shape;1189;p45"/>
          <p:cNvSpPr txBox="1"/>
          <p:nvPr/>
        </p:nvSpPr>
        <p:spPr>
          <a:xfrm>
            <a:off x="9613200" y="2694775"/>
            <a:ext cx="7473900" cy="619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300">
                <a:solidFill>
                  <a:srgbClr val="0B1320"/>
                </a:solidFill>
                <a:latin typeface="Roboto"/>
                <a:ea typeface="Roboto"/>
                <a:cs typeface="Roboto"/>
                <a:sym typeface="Roboto"/>
              </a:rPr>
              <a:t>learnability</a:t>
            </a:r>
            <a:endParaRPr b="1"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b="1" lang="en-US" sz="3300">
                <a:solidFill>
                  <a:srgbClr val="0B1320"/>
                </a:solidFill>
                <a:latin typeface="Roboto"/>
                <a:ea typeface="Roboto"/>
                <a:cs typeface="Roboto"/>
                <a:sym typeface="Roboto"/>
              </a:rPr>
              <a:t>hypothesis:</a:t>
            </a:r>
            <a:r>
              <a:rPr lang="en-US" sz="3300">
                <a:solidFill>
                  <a:srgbClr val="0B1320"/>
                </a:solidFill>
                <a:latin typeface="Roboto"/>
                <a:ea typeface="Roboto"/>
                <a:cs typeface="Roboto"/>
                <a:sym typeface="Roboto"/>
              </a:rPr>
              <a:t> users would be able to </a:t>
            </a:r>
            <a:r>
              <a:rPr lang="en-US" sz="3300">
                <a:solidFill>
                  <a:srgbClr val="0B1320"/>
                </a:solidFill>
                <a:latin typeface="Roboto"/>
                <a:ea typeface="Roboto"/>
                <a:cs typeface="Roboto"/>
                <a:sym typeface="Roboto"/>
              </a:rPr>
              <a:t>navigate</a:t>
            </a:r>
            <a:r>
              <a:rPr lang="en-US" sz="3300">
                <a:solidFill>
                  <a:srgbClr val="0B1320"/>
                </a:solidFill>
                <a:latin typeface="Roboto"/>
                <a:ea typeface="Roboto"/>
                <a:cs typeface="Roboto"/>
                <a:sym typeface="Roboto"/>
              </a:rPr>
              <a:t> the app without guidance → true</a:t>
            </a:r>
            <a:endParaRPr sz="3300">
              <a:solidFill>
                <a:srgbClr val="0B1320"/>
              </a:solidFill>
              <a:latin typeface="Roboto"/>
              <a:ea typeface="Roboto"/>
              <a:cs typeface="Roboto"/>
              <a:sym typeface="Roboto"/>
            </a:endParaRPr>
          </a:p>
          <a:p>
            <a:pPr indent="0" lvl="0" marL="0" marR="0" rtl="0" algn="ctr">
              <a:lnSpc>
                <a:spcPct val="140000"/>
              </a:lnSpc>
              <a:spcBef>
                <a:spcPts val="0"/>
              </a:spcBef>
              <a:spcAft>
                <a:spcPts val="0"/>
              </a:spcAft>
              <a:buNone/>
            </a:pPr>
            <a:r>
              <a:t/>
            </a:r>
            <a:endParaRPr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error rates </a:t>
            </a:r>
            <a:r>
              <a:rPr b="1" lang="en-US" sz="3300">
                <a:solidFill>
                  <a:srgbClr val="0B1320"/>
                </a:solidFill>
                <a:latin typeface="Roboto"/>
                <a:ea typeface="Roboto"/>
                <a:cs typeface="Roboto"/>
                <a:sym typeface="Roboto"/>
              </a:rPr>
              <a:t>decreased</a:t>
            </a:r>
            <a:r>
              <a:rPr lang="en-US" sz="3300">
                <a:solidFill>
                  <a:srgbClr val="0B1320"/>
                </a:solidFill>
                <a:latin typeface="Roboto"/>
                <a:ea typeface="Roboto"/>
                <a:cs typeface="Roboto"/>
                <a:sym typeface="Roboto"/>
              </a:rPr>
              <a:t> (minimal to none)</a:t>
            </a:r>
            <a:endParaRPr sz="3300">
              <a:solidFill>
                <a:srgbClr val="0B1320"/>
              </a:solidFill>
              <a:latin typeface="Roboto"/>
              <a:ea typeface="Roboto"/>
              <a:cs typeface="Roboto"/>
              <a:sym typeface="Roboto"/>
            </a:endParaRPr>
          </a:p>
          <a:p>
            <a:pPr indent="-438150" lvl="0" marL="457200" marR="0" rtl="0" algn="ctr">
              <a:lnSpc>
                <a:spcPct val="140000"/>
              </a:lnSpc>
              <a:spcBef>
                <a:spcPts val="0"/>
              </a:spcBef>
              <a:spcAft>
                <a:spcPts val="0"/>
              </a:spcAft>
              <a:buClr>
                <a:srgbClr val="0B1320"/>
              </a:buClr>
              <a:buSzPts val="3300"/>
              <a:buFont typeface="Roboto"/>
              <a:buChar char="●"/>
            </a:pPr>
            <a:r>
              <a:rPr b="1" lang="en-US" sz="3300">
                <a:solidFill>
                  <a:srgbClr val="0B1320"/>
                </a:solidFill>
                <a:latin typeface="Roboto"/>
                <a:ea typeface="Roboto"/>
                <a:cs typeface="Roboto"/>
                <a:sym typeface="Roboto"/>
              </a:rPr>
              <a:t>takeaway: </a:t>
            </a:r>
            <a:r>
              <a:rPr lang="en-US" sz="3300">
                <a:solidFill>
                  <a:srgbClr val="0B1320"/>
                </a:solidFill>
                <a:latin typeface="Roboto"/>
                <a:ea typeface="Roboto"/>
                <a:cs typeface="Roboto"/>
                <a:sym typeface="Roboto"/>
              </a:rPr>
              <a:t>app is intuitive and there is no steep </a:t>
            </a:r>
            <a:r>
              <a:rPr lang="en-US" sz="3300">
                <a:solidFill>
                  <a:srgbClr val="0B1320"/>
                </a:solidFill>
                <a:latin typeface="Roboto"/>
                <a:ea typeface="Roboto"/>
                <a:cs typeface="Roboto"/>
                <a:sym typeface="Roboto"/>
              </a:rPr>
              <a:t>learning</a:t>
            </a:r>
            <a:r>
              <a:rPr lang="en-US" sz="3300">
                <a:solidFill>
                  <a:srgbClr val="0B1320"/>
                </a:solidFill>
                <a:latin typeface="Roboto"/>
                <a:ea typeface="Roboto"/>
                <a:cs typeface="Roboto"/>
                <a:sym typeface="Roboto"/>
              </a:rPr>
              <a:t> curve</a:t>
            </a:r>
            <a:endParaRPr sz="3300">
              <a:solidFill>
                <a:srgbClr val="0B132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93" name="Shape 1193"/>
        <p:cNvGrpSpPr/>
        <p:nvPr/>
      </p:nvGrpSpPr>
      <p:grpSpPr>
        <a:xfrm>
          <a:off x="0" y="0"/>
          <a:ext cx="0" cy="0"/>
          <a:chOff x="0" y="0"/>
          <a:chExt cx="0" cy="0"/>
        </a:xfrm>
      </p:grpSpPr>
      <p:grpSp>
        <p:nvGrpSpPr>
          <p:cNvPr id="1194" name="Google Shape;1194;p46"/>
          <p:cNvGrpSpPr/>
          <p:nvPr/>
        </p:nvGrpSpPr>
        <p:grpSpPr>
          <a:xfrm>
            <a:off x="1028700" y="884038"/>
            <a:ext cx="16230707" cy="8374317"/>
            <a:chOff x="0" y="-38100"/>
            <a:chExt cx="4274726" cy="2205567"/>
          </a:xfrm>
        </p:grpSpPr>
        <p:sp>
          <p:nvSpPr>
            <p:cNvPr id="1195" name="Google Shape;1195;p4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7" name="Google Shape;1197;p46"/>
          <p:cNvSpPr txBox="1"/>
          <p:nvPr/>
        </p:nvSpPr>
        <p:spPr>
          <a:xfrm>
            <a:off x="1340293" y="762000"/>
            <a:ext cx="27552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8</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198" name="Google Shape;1198;p46"/>
          <p:cNvSpPr txBox="1"/>
          <p:nvPr/>
        </p:nvSpPr>
        <p:spPr>
          <a:xfrm>
            <a:off x="4095501" y="7209125"/>
            <a:ext cx="126630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discussion</a:t>
            </a:r>
            <a:endParaRPr/>
          </a:p>
        </p:txBody>
      </p:sp>
      <p:grpSp>
        <p:nvGrpSpPr>
          <p:cNvPr id="1199" name="Google Shape;1199;p46"/>
          <p:cNvGrpSpPr/>
          <p:nvPr/>
        </p:nvGrpSpPr>
        <p:grpSpPr>
          <a:xfrm>
            <a:off x="-3233490" y="5979520"/>
            <a:ext cx="6999679" cy="8616579"/>
            <a:chOff x="0" y="0"/>
            <a:chExt cx="9332905" cy="11488772"/>
          </a:xfrm>
        </p:grpSpPr>
        <p:grpSp>
          <p:nvGrpSpPr>
            <p:cNvPr id="1200" name="Google Shape;1200;p46"/>
            <p:cNvGrpSpPr/>
            <p:nvPr/>
          </p:nvGrpSpPr>
          <p:grpSpPr>
            <a:xfrm>
              <a:off x="0" y="0"/>
              <a:ext cx="9332905" cy="11488772"/>
              <a:chOff x="0" y="0"/>
              <a:chExt cx="660400" cy="812950"/>
            </a:xfrm>
          </p:grpSpPr>
          <p:sp>
            <p:nvSpPr>
              <p:cNvPr id="1201" name="Google Shape;1201;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3" name="Google Shape;1203;p46"/>
            <p:cNvGrpSpPr/>
            <p:nvPr/>
          </p:nvGrpSpPr>
          <p:grpSpPr>
            <a:xfrm>
              <a:off x="545238" y="671062"/>
              <a:ext cx="8242386" cy="10146348"/>
              <a:chOff x="0" y="0"/>
              <a:chExt cx="660400" cy="812950"/>
            </a:xfrm>
          </p:grpSpPr>
          <p:sp>
            <p:nvSpPr>
              <p:cNvPr id="1204" name="Google Shape;1204;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6" name="Google Shape;1206;p46"/>
            <p:cNvGrpSpPr/>
            <p:nvPr/>
          </p:nvGrpSpPr>
          <p:grpSpPr>
            <a:xfrm>
              <a:off x="1083502" y="1333541"/>
              <a:ext cx="7165868" cy="8821158"/>
              <a:chOff x="0" y="0"/>
              <a:chExt cx="660400" cy="812950"/>
            </a:xfrm>
          </p:grpSpPr>
          <p:sp>
            <p:nvSpPr>
              <p:cNvPr id="1207" name="Google Shape;1207;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09" name="Google Shape;1209;p46"/>
          <p:cNvGrpSpPr/>
          <p:nvPr/>
        </p:nvGrpSpPr>
        <p:grpSpPr>
          <a:xfrm rot="10800000">
            <a:off x="13557505" y="-3280398"/>
            <a:ext cx="6999679" cy="8616579"/>
            <a:chOff x="0" y="0"/>
            <a:chExt cx="9332905" cy="11488772"/>
          </a:xfrm>
        </p:grpSpPr>
        <p:grpSp>
          <p:nvGrpSpPr>
            <p:cNvPr id="1210" name="Google Shape;1210;p46"/>
            <p:cNvGrpSpPr/>
            <p:nvPr/>
          </p:nvGrpSpPr>
          <p:grpSpPr>
            <a:xfrm>
              <a:off x="0" y="0"/>
              <a:ext cx="9332905" cy="11488772"/>
              <a:chOff x="0" y="0"/>
              <a:chExt cx="660400" cy="812950"/>
            </a:xfrm>
          </p:grpSpPr>
          <p:sp>
            <p:nvSpPr>
              <p:cNvPr id="1211" name="Google Shape;1211;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3" name="Google Shape;1213;p46"/>
            <p:cNvGrpSpPr/>
            <p:nvPr/>
          </p:nvGrpSpPr>
          <p:grpSpPr>
            <a:xfrm>
              <a:off x="545238" y="671062"/>
              <a:ext cx="8242386" cy="10146348"/>
              <a:chOff x="0" y="0"/>
              <a:chExt cx="660400" cy="812950"/>
            </a:xfrm>
          </p:grpSpPr>
          <p:sp>
            <p:nvSpPr>
              <p:cNvPr id="1214" name="Google Shape;1214;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6" name="Google Shape;1216;p46"/>
            <p:cNvGrpSpPr/>
            <p:nvPr/>
          </p:nvGrpSpPr>
          <p:grpSpPr>
            <a:xfrm>
              <a:off x="1083502" y="1333541"/>
              <a:ext cx="7165868" cy="8821158"/>
              <a:chOff x="0" y="0"/>
              <a:chExt cx="660400" cy="812950"/>
            </a:xfrm>
          </p:grpSpPr>
          <p:sp>
            <p:nvSpPr>
              <p:cNvPr id="1217" name="Google Shape;1217;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219" name="Google Shape;1219;p46"/>
          <p:cNvCxnSpPr/>
          <p:nvPr/>
        </p:nvCxnSpPr>
        <p:spPr>
          <a:xfrm>
            <a:off x="4638177" y="2245984"/>
            <a:ext cx="9799800" cy="0"/>
          </a:xfrm>
          <a:prstGeom prst="straightConnector1">
            <a:avLst/>
          </a:prstGeom>
          <a:noFill/>
          <a:ln cap="flat" cmpd="sng" w="38100">
            <a:solidFill>
              <a:srgbClr val="F3F6FA"/>
            </a:solidFill>
            <a:prstDash val="solid"/>
            <a:round/>
            <a:headEnd len="sm" w="sm" type="none"/>
            <a:tailEnd len="sm" w="sm" type="none"/>
          </a:ln>
        </p:spPr>
      </p:cxnSp>
      <p:grpSp>
        <p:nvGrpSpPr>
          <p:cNvPr id="1220" name="Google Shape;1220;p46"/>
          <p:cNvGrpSpPr/>
          <p:nvPr/>
        </p:nvGrpSpPr>
        <p:grpSpPr>
          <a:xfrm>
            <a:off x="15226010" y="2079760"/>
            <a:ext cx="406852" cy="408676"/>
            <a:chOff x="1813" y="0"/>
            <a:chExt cx="809173" cy="812800"/>
          </a:xfrm>
        </p:grpSpPr>
        <p:sp>
          <p:nvSpPr>
            <p:cNvPr id="1221" name="Google Shape;1221;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3" name="Google Shape;1223;p46"/>
          <p:cNvGrpSpPr/>
          <p:nvPr/>
        </p:nvGrpSpPr>
        <p:grpSpPr>
          <a:xfrm>
            <a:off x="15789684" y="2079760"/>
            <a:ext cx="406852" cy="408676"/>
            <a:chOff x="1813" y="0"/>
            <a:chExt cx="809173" cy="812800"/>
          </a:xfrm>
        </p:grpSpPr>
        <p:sp>
          <p:nvSpPr>
            <p:cNvPr id="1224" name="Google Shape;1224;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6" name="Google Shape;1226;p46"/>
          <p:cNvGrpSpPr/>
          <p:nvPr/>
        </p:nvGrpSpPr>
        <p:grpSpPr>
          <a:xfrm>
            <a:off x="16350731" y="2079760"/>
            <a:ext cx="406852" cy="408676"/>
            <a:chOff x="1813" y="0"/>
            <a:chExt cx="809173" cy="812800"/>
          </a:xfrm>
        </p:grpSpPr>
        <p:sp>
          <p:nvSpPr>
            <p:cNvPr id="1227" name="Google Shape;1227;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232" name="Shape 1232"/>
        <p:cNvGrpSpPr/>
        <p:nvPr/>
      </p:nvGrpSpPr>
      <p:grpSpPr>
        <a:xfrm>
          <a:off x="0" y="0"/>
          <a:ext cx="0" cy="0"/>
          <a:chOff x="0" y="0"/>
          <a:chExt cx="0" cy="0"/>
        </a:xfrm>
      </p:grpSpPr>
      <p:grpSp>
        <p:nvGrpSpPr>
          <p:cNvPr id="1233" name="Google Shape;1233;p47"/>
          <p:cNvGrpSpPr/>
          <p:nvPr/>
        </p:nvGrpSpPr>
        <p:grpSpPr>
          <a:xfrm>
            <a:off x="17618249" y="1280385"/>
            <a:ext cx="406823" cy="408647"/>
            <a:chOff x="1813" y="0"/>
            <a:chExt cx="809173" cy="812800"/>
          </a:xfrm>
        </p:grpSpPr>
        <p:sp>
          <p:nvSpPr>
            <p:cNvPr id="1234" name="Google Shape;1234;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6" name="Google Shape;1236;p47"/>
          <p:cNvGrpSpPr/>
          <p:nvPr/>
        </p:nvGrpSpPr>
        <p:grpSpPr>
          <a:xfrm>
            <a:off x="856401" y="689547"/>
            <a:ext cx="16607624" cy="8930567"/>
            <a:chOff x="856401" y="689547"/>
            <a:chExt cx="16607624" cy="8930567"/>
          </a:xfrm>
        </p:grpSpPr>
        <p:grpSp>
          <p:nvGrpSpPr>
            <p:cNvPr id="1237" name="Google Shape;1237;p47"/>
            <p:cNvGrpSpPr/>
            <p:nvPr/>
          </p:nvGrpSpPr>
          <p:grpSpPr>
            <a:xfrm>
              <a:off x="9144000" y="689547"/>
              <a:ext cx="8115300" cy="8930567"/>
              <a:chOff x="0" y="-38100"/>
              <a:chExt cx="2137363" cy="2352084"/>
            </a:xfrm>
          </p:grpSpPr>
          <p:sp>
            <p:nvSpPr>
              <p:cNvPr id="1238" name="Google Shape;1238;p47"/>
              <p:cNvSpPr/>
              <p:nvPr/>
            </p:nvSpPr>
            <p:spPr>
              <a:xfrm>
                <a:off x="0" y="0"/>
                <a:ext cx="2137363" cy="2313984"/>
              </a:xfrm>
              <a:custGeom>
                <a:rect b="b" l="l" r="r" t="t"/>
                <a:pathLst>
                  <a:path extrusionOk="0" h="2313984" w="2137363">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0" name="Google Shape;1240;p47"/>
            <p:cNvSpPr txBox="1"/>
            <p:nvPr/>
          </p:nvSpPr>
          <p:spPr>
            <a:xfrm>
              <a:off x="9604976" y="1449300"/>
              <a:ext cx="7158600" cy="6695700"/>
            </a:xfrm>
            <a:prstGeom prst="rect">
              <a:avLst/>
            </a:prstGeom>
            <a:noFill/>
            <a:ln>
              <a:noFill/>
            </a:ln>
          </p:spPr>
          <p:txBody>
            <a:bodyPr anchorCtr="0" anchor="t" bIns="0" lIns="0" spcFirstLastPara="1" rIns="0" wrap="square" tIns="0">
              <a:spAutoFit/>
            </a:bodyPr>
            <a:lstStyle/>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user retention</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students more likely to attend office hours</a:t>
              </a:r>
              <a:endParaRPr sz="3000">
                <a:solidFill>
                  <a:srgbClr val="F3F6FA"/>
                </a:solidFill>
                <a:latin typeface="Roboto"/>
                <a:ea typeface="Roboto"/>
                <a:cs typeface="Roboto"/>
                <a:sym typeface="Roboto"/>
              </a:endParaRPr>
            </a:p>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increased productivity</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decreased task completion times for boosts student </a:t>
              </a:r>
              <a:r>
                <a:rPr lang="en-US" sz="3000">
                  <a:solidFill>
                    <a:srgbClr val="F3F6FA"/>
                  </a:solidFill>
                  <a:latin typeface="Roboto"/>
                  <a:ea typeface="Roboto"/>
                  <a:cs typeface="Roboto"/>
                  <a:sym typeface="Roboto"/>
                </a:rPr>
                <a:t>productivity</a:t>
              </a:r>
              <a:endParaRPr sz="3000">
                <a:solidFill>
                  <a:srgbClr val="F3F6FA"/>
                </a:solidFill>
                <a:latin typeface="Roboto"/>
                <a:ea typeface="Roboto"/>
                <a:cs typeface="Roboto"/>
                <a:sym typeface="Roboto"/>
              </a:endParaRPr>
            </a:p>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enhanced data insights</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reliable and consistent data flow </a:t>
              </a:r>
              <a:endParaRPr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analytics and insights into student behavior and pain points</a:t>
              </a:r>
              <a:endParaRPr sz="3000">
                <a:solidFill>
                  <a:srgbClr val="F3F6FA"/>
                </a:solidFill>
                <a:latin typeface="Roboto"/>
                <a:ea typeface="Roboto"/>
                <a:cs typeface="Roboto"/>
                <a:sym typeface="Roboto"/>
              </a:endParaRPr>
            </a:p>
          </p:txBody>
        </p:sp>
        <p:sp>
          <p:nvSpPr>
            <p:cNvPr id="1241" name="Google Shape;1241;p47"/>
            <p:cNvSpPr txBox="1"/>
            <p:nvPr/>
          </p:nvSpPr>
          <p:spPr>
            <a:xfrm>
              <a:off x="856401" y="1280375"/>
              <a:ext cx="7521900" cy="1446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399">
                  <a:solidFill>
                    <a:srgbClr val="0B1320"/>
                  </a:solidFill>
                  <a:latin typeface="Playfair Display Black"/>
                  <a:ea typeface="Playfair Display Black"/>
                  <a:cs typeface="Playfair Display Black"/>
                  <a:sym typeface="Playfair Display Black"/>
                </a:rPr>
                <a:t>implications</a:t>
              </a:r>
              <a:endParaRPr/>
            </a:p>
          </p:txBody>
        </p:sp>
        <p:grpSp>
          <p:nvGrpSpPr>
            <p:cNvPr id="1242" name="Google Shape;1242;p47"/>
            <p:cNvGrpSpPr/>
            <p:nvPr/>
          </p:nvGrpSpPr>
          <p:grpSpPr>
            <a:xfrm>
              <a:off x="16493527" y="1280385"/>
              <a:ext cx="406823" cy="408647"/>
              <a:chOff x="1813" y="0"/>
              <a:chExt cx="809173" cy="812800"/>
            </a:xfrm>
          </p:grpSpPr>
          <p:sp>
            <p:nvSpPr>
              <p:cNvPr id="1243" name="Google Shape;1243;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5" name="Google Shape;1245;p47"/>
            <p:cNvGrpSpPr/>
            <p:nvPr/>
          </p:nvGrpSpPr>
          <p:grpSpPr>
            <a:xfrm>
              <a:off x="17057202" y="1280385"/>
              <a:ext cx="406823" cy="408647"/>
              <a:chOff x="1813" y="0"/>
              <a:chExt cx="809173" cy="812800"/>
            </a:xfrm>
          </p:grpSpPr>
          <p:sp>
            <p:nvSpPr>
              <p:cNvPr id="1246" name="Google Shape;1246;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8" name="Google Shape;1248;p47"/>
            <p:cNvGrpSpPr/>
            <p:nvPr/>
          </p:nvGrpSpPr>
          <p:grpSpPr>
            <a:xfrm>
              <a:off x="8378227" y="8752048"/>
              <a:ext cx="406823" cy="408647"/>
              <a:chOff x="1813" y="0"/>
              <a:chExt cx="809173" cy="812800"/>
            </a:xfrm>
          </p:grpSpPr>
          <p:sp>
            <p:nvSpPr>
              <p:cNvPr id="1249" name="Google Shape;1249;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1" name="Google Shape;1251;p47"/>
            <p:cNvGrpSpPr/>
            <p:nvPr/>
          </p:nvGrpSpPr>
          <p:grpSpPr>
            <a:xfrm>
              <a:off x="8941902" y="8752048"/>
              <a:ext cx="406823" cy="408647"/>
              <a:chOff x="1813" y="0"/>
              <a:chExt cx="809173" cy="812800"/>
            </a:xfrm>
          </p:grpSpPr>
          <p:sp>
            <p:nvSpPr>
              <p:cNvPr id="1252" name="Google Shape;1252;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4" name="Google Shape;1254;p47"/>
            <p:cNvGrpSpPr/>
            <p:nvPr/>
          </p:nvGrpSpPr>
          <p:grpSpPr>
            <a:xfrm>
              <a:off x="9502949" y="8752048"/>
              <a:ext cx="406823" cy="408647"/>
              <a:chOff x="1813" y="0"/>
              <a:chExt cx="809173" cy="812800"/>
            </a:xfrm>
          </p:grpSpPr>
          <p:sp>
            <p:nvSpPr>
              <p:cNvPr id="1255" name="Google Shape;1255;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260" name="Shape 1260"/>
        <p:cNvGrpSpPr/>
        <p:nvPr/>
      </p:nvGrpSpPr>
      <p:grpSpPr>
        <a:xfrm>
          <a:off x="0" y="0"/>
          <a:ext cx="0" cy="0"/>
          <a:chOff x="0" y="0"/>
          <a:chExt cx="0" cy="0"/>
        </a:xfrm>
      </p:grpSpPr>
      <p:grpSp>
        <p:nvGrpSpPr>
          <p:cNvPr id="1261" name="Google Shape;1261;p48"/>
          <p:cNvGrpSpPr/>
          <p:nvPr/>
        </p:nvGrpSpPr>
        <p:grpSpPr>
          <a:xfrm>
            <a:off x="1028650" y="689546"/>
            <a:ext cx="16403051" cy="8801215"/>
            <a:chOff x="1028650" y="689546"/>
            <a:chExt cx="16403051" cy="8801215"/>
          </a:xfrm>
        </p:grpSpPr>
        <p:grpSp>
          <p:nvGrpSpPr>
            <p:cNvPr id="1262" name="Google Shape;1262;p48"/>
            <p:cNvGrpSpPr/>
            <p:nvPr/>
          </p:nvGrpSpPr>
          <p:grpSpPr>
            <a:xfrm>
              <a:off x="1028650" y="689546"/>
              <a:ext cx="11201091" cy="8801215"/>
              <a:chOff x="-2137362" y="-38100"/>
              <a:chExt cx="2950062" cy="2318000"/>
            </a:xfrm>
          </p:grpSpPr>
          <p:sp>
            <p:nvSpPr>
              <p:cNvPr id="1263" name="Google Shape;1263;p48"/>
              <p:cNvSpPr/>
              <p:nvPr/>
            </p:nvSpPr>
            <p:spPr>
              <a:xfrm>
                <a:off x="-2137362" y="-34084"/>
                <a:ext cx="2137363" cy="2313984"/>
              </a:xfrm>
              <a:custGeom>
                <a:rect b="b" l="l" r="r" t="t"/>
                <a:pathLst>
                  <a:path extrusionOk="0" h="2313984" w="2137363">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65" name="Google Shape;1265;p48"/>
            <p:cNvSpPr txBox="1"/>
            <p:nvPr/>
          </p:nvSpPr>
          <p:spPr>
            <a:xfrm>
              <a:off x="1973669" y="2120106"/>
              <a:ext cx="6225300" cy="6003000"/>
            </a:xfrm>
            <a:prstGeom prst="rect">
              <a:avLst/>
            </a:prstGeom>
            <a:noFill/>
            <a:ln>
              <a:noFill/>
            </a:ln>
          </p:spPr>
          <p:txBody>
            <a:bodyPr anchorCtr="0" anchor="t" bIns="0" lIns="0" spcFirstLastPara="1" rIns="0" wrap="square" tIns="0">
              <a:spAutoFit/>
            </a:bodyPr>
            <a:lstStyle/>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real-world context</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how students may behave in various locations</a:t>
              </a:r>
              <a:endParaRPr sz="3000">
                <a:solidFill>
                  <a:srgbClr val="F3F6FA"/>
                </a:solidFill>
                <a:latin typeface="Roboto"/>
                <a:ea typeface="Roboto"/>
                <a:cs typeface="Roboto"/>
                <a:sym typeface="Roboto"/>
              </a:endParaRPr>
            </a:p>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emotional</a:t>
              </a:r>
              <a:r>
                <a:rPr b="1" lang="en-US" sz="3000">
                  <a:solidFill>
                    <a:srgbClr val="F3F6FA"/>
                  </a:solidFill>
                  <a:latin typeface="Roboto"/>
                  <a:ea typeface="Roboto"/>
                  <a:cs typeface="Roboto"/>
                  <a:sym typeface="Roboto"/>
                </a:rPr>
                <a:t> responses</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subjective feelings not expressed</a:t>
              </a:r>
              <a:endParaRPr sz="3000">
                <a:solidFill>
                  <a:srgbClr val="F3F6FA"/>
                </a:solidFill>
                <a:latin typeface="Roboto"/>
                <a:ea typeface="Roboto"/>
                <a:cs typeface="Roboto"/>
                <a:sym typeface="Roboto"/>
              </a:endParaRPr>
            </a:p>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accessibility and inclusivity</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no diverse </a:t>
              </a:r>
              <a:r>
                <a:rPr lang="en-US" sz="3000">
                  <a:solidFill>
                    <a:srgbClr val="F3F6FA"/>
                  </a:solidFill>
                  <a:latin typeface="Roboto"/>
                  <a:ea typeface="Roboto"/>
                  <a:cs typeface="Roboto"/>
                  <a:sym typeface="Roboto"/>
                </a:rPr>
                <a:t>abilities</a:t>
              </a:r>
              <a:r>
                <a:rPr lang="en-US" sz="3000">
                  <a:solidFill>
                    <a:srgbClr val="F3F6FA"/>
                  </a:solidFill>
                  <a:latin typeface="Roboto"/>
                  <a:ea typeface="Roboto"/>
                  <a:cs typeface="Roboto"/>
                  <a:sym typeface="Roboto"/>
                </a:rPr>
                <a:t> or assistive technologies</a:t>
              </a:r>
              <a:endParaRPr sz="3000">
                <a:solidFill>
                  <a:srgbClr val="F3F6FA"/>
                </a:solidFill>
                <a:latin typeface="Roboto"/>
                <a:ea typeface="Roboto"/>
                <a:cs typeface="Roboto"/>
                <a:sym typeface="Roboto"/>
              </a:endParaRPr>
            </a:p>
          </p:txBody>
        </p:sp>
        <p:sp>
          <p:nvSpPr>
            <p:cNvPr id="1266" name="Google Shape;1266;p48"/>
            <p:cNvSpPr txBox="1"/>
            <p:nvPr/>
          </p:nvSpPr>
          <p:spPr>
            <a:xfrm>
              <a:off x="9909801" y="1182900"/>
              <a:ext cx="7521900" cy="31827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399">
                  <a:solidFill>
                    <a:srgbClr val="0B1320"/>
                  </a:solidFill>
                  <a:latin typeface="Playfair Display Black"/>
                  <a:ea typeface="Playfair Display Black"/>
                  <a:cs typeface="Playfair Display Black"/>
                  <a:sym typeface="Playfair Display Black"/>
                </a:rPr>
                <a:t>testing limitations</a:t>
              </a:r>
              <a:endParaRPr/>
            </a:p>
          </p:txBody>
        </p:sp>
        <p:grpSp>
          <p:nvGrpSpPr>
            <p:cNvPr id="1267" name="Google Shape;1267;p48"/>
            <p:cNvGrpSpPr/>
            <p:nvPr/>
          </p:nvGrpSpPr>
          <p:grpSpPr>
            <a:xfrm>
              <a:off x="8378227" y="8752048"/>
              <a:ext cx="406852" cy="408676"/>
              <a:chOff x="1813" y="0"/>
              <a:chExt cx="809173" cy="812800"/>
            </a:xfrm>
          </p:grpSpPr>
          <p:sp>
            <p:nvSpPr>
              <p:cNvPr id="1268" name="Google Shape;1268;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0" name="Google Shape;1270;p48"/>
            <p:cNvGrpSpPr/>
            <p:nvPr/>
          </p:nvGrpSpPr>
          <p:grpSpPr>
            <a:xfrm>
              <a:off x="8941902" y="8752048"/>
              <a:ext cx="406852" cy="408676"/>
              <a:chOff x="1813" y="0"/>
              <a:chExt cx="809173" cy="812800"/>
            </a:xfrm>
          </p:grpSpPr>
          <p:sp>
            <p:nvSpPr>
              <p:cNvPr id="1271" name="Google Shape;1271;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3" name="Google Shape;1273;p48"/>
            <p:cNvGrpSpPr/>
            <p:nvPr/>
          </p:nvGrpSpPr>
          <p:grpSpPr>
            <a:xfrm>
              <a:off x="9502949" y="8752048"/>
              <a:ext cx="406852" cy="408676"/>
              <a:chOff x="1813" y="0"/>
              <a:chExt cx="809173" cy="812800"/>
            </a:xfrm>
          </p:grpSpPr>
          <p:sp>
            <p:nvSpPr>
              <p:cNvPr id="1274" name="Google Shape;1274;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76" name="Google Shape;1276;p48"/>
          <p:cNvGrpSpPr/>
          <p:nvPr/>
        </p:nvGrpSpPr>
        <p:grpSpPr>
          <a:xfrm>
            <a:off x="850674" y="1323210"/>
            <a:ext cx="406852" cy="408676"/>
            <a:chOff x="1813" y="0"/>
            <a:chExt cx="809173" cy="812800"/>
          </a:xfrm>
        </p:grpSpPr>
        <p:sp>
          <p:nvSpPr>
            <p:cNvPr id="1277" name="Google Shape;1277;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9" name="Google Shape;1279;p48"/>
          <p:cNvGrpSpPr/>
          <p:nvPr/>
        </p:nvGrpSpPr>
        <p:grpSpPr>
          <a:xfrm>
            <a:off x="1452774" y="1323210"/>
            <a:ext cx="406852" cy="408676"/>
            <a:chOff x="1813" y="0"/>
            <a:chExt cx="809173" cy="812800"/>
          </a:xfrm>
        </p:grpSpPr>
        <p:sp>
          <p:nvSpPr>
            <p:cNvPr id="1280" name="Google Shape;1280;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2" name="Google Shape;1282;p48"/>
          <p:cNvGrpSpPr/>
          <p:nvPr/>
        </p:nvGrpSpPr>
        <p:grpSpPr>
          <a:xfrm>
            <a:off x="248574" y="1323210"/>
            <a:ext cx="406852" cy="408676"/>
            <a:chOff x="1813" y="0"/>
            <a:chExt cx="809173" cy="812800"/>
          </a:xfrm>
        </p:grpSpPr>
        <p:sp>
          <p:nvSpPr>
            <p:cNvPr id="1283" name="Google Shape;1283;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288" name="Shape 1288"/>
        <p:cNvGrpSpPr/>
        <p:nvPr/>
      </p:nvGrpSpPr>
      <p:grpSpPr>
        <a:xfrm>
          <a:off x="0" y="0"/>
          <a:ext cx="0" cy="0"/>
          <a:chOff x="0" y="0"/>
          <a:chExt cx="0" cy="0"/>
        </a:xfrm>
      </p:grpSpPr>
      <p:grpSp>
        <p:nvGrpSpPr>
          <p:cNvPr id="1289" name="Google Shape;1289;p49"/>
          <p:cNvGrpSpPr/>
          <p:nvPr/>
        </p:nvGrpSpPr>
        <p:grpSpPr>
          <a:xfrm>
            <a:off x="17618249" y="1280385"/>
            <a:ext cx="406852" cy="408676"/>
            <a:chOff x="1813" y="0"/>
            <a:chExt cx="809173" cy="812800"/>
          </a:xfrm>
        </p:grpSpPr>
        <p:sp>
          <p:nvSpPr>
            <p:cNvPr id="1290" name="Google Shape;1290;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2" name="Google Shape;1292;p49"/>
          <p:cNvGrpSpPr/>
          <p:nvPr/>
        </p:nvGrpSpPr>
        <p:grpSpPr>
          <a:xfrm>
            <a:off x="856401" y="689546"/>
            <a:ext cx="16607653" cy="8930628"/>
            <a:chOff x="856401" y="689546"/>
            <a:chExt cx="16607653" cy="8930628"/>
          </a:xfrm>
        </p:grpSpPr>
        <p:grpSp>
          <p:nvGrpSpPr>
            <p:cNvPr id="1293" name="Google Shape;1293;p49"/>
            <p:cNvGrpSpPr/>
            <p:nvPr/>
          </p:nvGrpSpPr>
          <p:grpSpPr>
            <a:xfrm>
              <a:off x="9144000" y="689546"/>
              <a:ext cx="8115354" cy="8930628"/>
              <a:chOff x="0" y="-38100"/>
              <a:chExt cx="2137363" cy="2352084"/>
            </a:xfrm>
          </p:grpSpPr>
          <p:sp>
            <p:nvSpPr>
              <p:cNvPr id="1294" name="Google Shape;1294;p49"/>
              <p:cNvSpPr/>
              <p:nvPr/>
            </p:nvSpPr>
            <p:spPr>
              <a:xfrm>
                <a:off x="0" y="0"/>
                <a:ext cx="2137363" cy="2313984"/>
              </a:xfrm>
              <a:custGeom>
                <a:rect b="b" l="l" r="r" t="t"/>
                <a:pathLst>
                  <a:path extrusionOk="0" h="2313984" w="2137363">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9"/>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6" name="Google Shape;1296;p49"/>
            <p:cNvSpPr txBox="1"/>
            <p:nvPr/>
          </p:nvSpPr>
          <p:spPr>
            <a:xfrm>
              <a:off x="10089019" y="1795643"/>
              <a:ext cx="6225300" cy="6695700"/>
            </a:xfrm>
            <a:prstGeom prst="rect">
              <a:avLst/>
            </a:prstGeom>
            <a:noFill/>
            <a:ln>
              <a:noFill/>
            </a:ln>
          </p:spPr>
          <p:txBody>
            <a:bodyPr anchorCtr="0" anchor="t" bIns="0" lIns="0" spcFirstLastPara="1" rIns="0" wrap="square" tIns="0">
              <a:spAutoFit/>
            </a:bodyPr>
            <a:lstStyle/>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make asking a question more direct</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E, C, J all shared they want an option to directly submit</a:t>
              </a:r>
              <a:endParaRPr sz="3000">
                <a:solidFill>
                  <a:srgbClr val="F3F6FA"/>
                </a:solidFill>
                <a:latin typeface="Roboto"/>
                <a:ea typeface="Roboto"/>
                <a:cs typeface="Roboto"/>
                <a:sym typeface="Roboto"/>
              </a:endParaRPr>
            </a:p>
            <a:p>
              <a:pPr indent="-419100" lvl="0" marL="457200" marR="0" rtl="0" algn="l">
                <a:lnSpc>
                  <a:spcPct val="150000"/>
                </a:lnSpc>
                <a:spcBef>
                  <a:spcPts val="0"/>
                </a:spcBef>
                <a:spcAft>
                  <a:spcPts val="0"/>
                </a:spcAft>
                <a:buClr>
                  <a:srgbClr val="F3F6FA"/>
                </a:buClr>
                <a:buSzPts val="3000"/>
                <a:buFont typeface="Roboto"/>
                <a:buChar char="●"/>
              </a:pPr>
              <a:r>
                <a:rPr b="1" lang="en-US" sz="3000">
                  <a:solidFill>
                    <a:srgbClr val="F3F6FA"/>
                  </a:solidFill>
                  <a:latin typeface="Roboto"/>
                  <a:ea typeface="Roboto"/>
                  <a:cs typeface="Roboto"/>
                  <a:sym typeface="Roboto"/>
                </a:rPr>
                <a:t>simplify how question information is displayed</a:t>
              </a:r>
              <a:endParaRPr b="1"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F, E, C, J all stated they were overwhelmed by UI</a:t>
              </a:r>
              <a:endParaRPr sz="3000">
                <a:solidFill>
                  <a:srgbClr val="F3F6FA"/>
                </a:solidFill>
                <a:latin typeface="Roboto"/>
                <a:ea typeface="Roboto"/>
                <a:cs typeface="Roboto"/>
                <a:sym typeface="Roboto"/>
              </a:endParaRPr>
            </a:p>
            <a:p>
              <a:pPr indent="-419100" lvl="1" marL="914400" marR="0" rtl="0" algn="l">
                <a:lnSpc>
                  <a:spcPct val="150000"/>
                </a:lnSpc>
                <a:spcBef>
                  <a:spcPts val="0"/>
                </a:spcBef>
                <a:spcAft>
                  <a:spcPts val="0"/>
                </a:spcAft>
                <a:buClr>
                  <a:srgbClr val="F3F6FA"/>
                </a:buClr>
                <a:buSzPts val="3000"/>
                <a:buFont typeface="Roboto"/>
                <a:buChar char="○"/>
              </a:pPr>
              <a:r>
                <a:rPr lang="en-US" sz="3000">
                  <a:solidFill>
                    <a:srgbClr val="F3F6FA"/>
                  </a:solidFill>
                  <a:latin typeface="Roboto"/>
                  <a:ea typeface="Roboto"/>
                  <a:cs typeface="Roboto"/>
                  <a:sym typeface="Roboto"/>
                </a:rPr>
                <a:t>J shared that huddle page had too many elements</a:t>
              </a:r>
              <a:endParaRPr sz="3000">
                <a:solidFill>
                  <a:srgbClr val="F3F6FA"/>
                </a:solidFill>
                <a:latin typeface="Roboto"/>
                <a:ea typeface="Roboto"/>
                <a:cs typeface="Roboto"/>
                <a:sym typeface="Roboto"/>
              </a:endParaRPr>
            </a:p>
          </p:txBody>
        </p:sp>
        <p:sp>
          <p:nvSpPr>
            <p:cNvPr id="1297" name="Google Shape;1297;p49"/>
            <p:cNvSpPr txBox="1"/>
            <p:nvPr/>
          </p:nvSpPr>
          <p:spPr>
            <a:xfrm>
              <a:off x="856401" y="1280375"/>
              <a:ext cx="7521900" cy="31827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399">
                  <a:solidFill>
                    <a:srgbClr val="0B1320"/>
                  </a:solidFill>
                  <a:latin typeface="Playfair Display Black"/>
                  <a:ea typeface="Playfair Display Black"/>
                  <a:cs typeface="Playfair Display Black"/>
                  <a:sym typeface="Playfair Display Black"/>
                </a:rPr>
                <a:t>moving forward</a:t>
              </a:r>
              <a:endParaRPr/>
            </a:p>
          </p:txBody>
        </p:sp>
        <p:grpSp>
          <p:nvGrpSpPr>
            <p:cNvPr id="1298" name="Google Shape;1298;p49"/>
            <p:cNvGrpSpPr/>
            <p:nvPr/>
          </p:nvGrpSpPr>
          <p:grpSpPr>
            <a:xfrm>
              <a:off x="16493527" y="1280385"/>
              <a:ext cx="406852" cy="408676"/>
              <a:chOff x="1813" y="0"/>
              <a:chExt cx="809173" cy="812800"/>
            </a:xfrm>
          </p:grpSpPr>
          <p:sp>
            <p:nvSpPr>
              <p:cNvPr id="1299" name="Google Shape;1299;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1" name="Google Shape;1301;p49"/>
            <p:cNvGrpSpPr/>
            <p:nvPr/>
          </p:nvGrpSpPr>
          <p:grpSpPr>
            <a:xfrm>
              <a:off x="17057202" y="1280385"/>
              <a:ext cx="406852" cy="408676"/>
              <a:chOff x="1813" y="0"/>
              <a:chExt cx="809173" cy="812800"/>
            </a:xfrm>
          </p:grpSpPr>
          <p:sp>
            <p:nvSpPr>
              <p:cNvPr id="1302" name="Google Shape;1302;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4" name="Google Shape;1304;p49"/>
            <p:cNvGrpSpPr/>
            <p:nvPr/>
          </p:nvGrpSpPr>
          <p:grpSpPr>
            <a:xfrm>
              <a:off x="8378227" y="8752048"/>
              <a:ext cx="406852" cy="408676"/>
              <a:chOff x="1813" y="0"/>
              <a:chExt cx="809173" cy="812800"/>
            </a:xfrm>
          </p:grpSpPr>
          <p:sp>
            <p:nvSpPr>
              <p:cNvPr id="1305" name="Google Shape;1305;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7" name="Google Shape;1307;p49"/>
            <p:cNvGrpSpPr/>
            <p:nvPr/>
          </p:nvGrpSpPr>
          <p:grpSpPr>
            <a:xfrm>
              <a:off x="8941902" y="8752048"/>
              <a:ext cx="406852" cy="408676"/>
              <a:chOff x="1813" y="0"/>
              <a:chExt cx="809173" cy="812800"/>
            </a:xfrm>
          </p:grpSpPr>
          <p:sp>
            <p:nvSpPr>
              <p:cNvPr id="1308" name="Google Shape;1308;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0" name="Google Shape;1310;p49"/>
            <p:cNvGrpSpPr/>
            <p:nvPr/>
          </p:nvGrpSpPr>
          <p:grpSpPr>
            <a:xfrm>
              <a:off x="9502949" y="8752048"/>
              <a:ext cx="406852" cy="408676"/>
              <a:chOff x="1813" y="0"/>
              <a:chExt cx="809173" cy="812800"/>
            </a:xfrm>
          </p:grpSpPr>
          <p:sp>
            <p:nvSpPr>
              <p:cNvPr id="1311" name="Google Shape;1311;p4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16" name="Shape 1316"/>
        <p:cNvGrpSpPr/>
        <p:nvPr/>
      </p:nvGrpSpPr>
      <p:grpSpPr>
        <a:xfrm>
          <a:off x="0" y="0"/>
          <a:ext cx="0" cy="0"/>
          <a:chOff x="0" y="0"/>
          <a:chExt cx="0" cy="0"/>
        </a:xfrm>
      </p:grpSpPr>
      <p:grpSp>
        <p:nvGrpSpPr>
          <p:cNvPr id="1317" name="Google Shape;1317;p50"/>
          <p:cNvGrpSpPr/>
          <p:nvPr/>
        </p:nvGrpSpPr>
        <p:grpSpPr>
          <a:xfrm>
            <a:off x="1028700" y="884038"/>
            <a:ext cx="16230707" cy="8374317"/>
            <a:chOff x="0" y="-38100"/>
            <a:chExt cx="4274726" cy="2205567"/>
          </a:xfrm>
        </p:grpSpPr>
        <p:sp>
          <p:nvSpPr>
            <p:cNvPr id="1318" name="Google Shape;1318;p50"/>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0" name="Google Shape;1320;p50"/>
          <p:cNvSpPr txBox="1"/>
          <p:nvPr/>
        </p:nvSpPr>
        <p:spPr>
          <a:xfrm>
            <a:off x="1419024" y="762000"/>
            <a:ext cx="31530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9</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321" name="Google Shape;1321;p50"/>
          <p:cNvSpPr txBox="1"/>
          <p:nvPr/>
        </p:nvSpPr>
        <p:spPr>
          <a:xfrm>
            <a:off x="2698225" y="7292575"/>
            <a:ext cx="140604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appendix</a:t>
            </a:r>
            <a:endParaRPr/>
          </a:p>
        </p:txBody>
      </p:sp>
      <p:grpSp>
        <p:nvGrpSpPr>
          <p:cNvPr id="1322" name="Google Shape;1322;p50"/>
          <p:cNvGrpSpPr/>
          <p:nvPr/>
        </p:nvGrpSpPr>
        <p:grpSpPr>
          <a:xfrm>
            <a:off x="-3233490" y="5979520"/>
            <a:ext cx="6999679" cy="8616579"/>
            <a:chOff x="0" y="0"/>
            <a:chExt cx="9332905" cy="11488772"/>
          </a:xfrm>
        </p:grpSpPr>
        <p:grpSp>
          <p:nvGrpSpPr>
            <p:cNvPr id="1323" name="Google Shape;1323;p50"/>
            <p:cNvGrpSpPr/>
            <p:nvPr/>
          </p:nvGrpSpPr>
          <p:grpSpPr>
            <a:xfrm>
              <a:off x="0" y="0"/>
              <a:ext cx="9332905" cy="11488772"/>
              <a:chOff x="0" y="0"/>
              <a:chExt cx="660400" cy="812950"/>
            </a:xfrm>
          </p:grpSpPr>
          <p:sp>
            <p:nvSpPr>
              <p:cNvPr id="1324" name="Google Shape;1324;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6" name="Google Shape;1326;p50"/>
            <p:cNvGrpSpPr/>
            <p:nvPr/>
          </p:nvGrpSpPr>
          <p:grpSpPr>
            <a:xfrm>
              <a:off x="545238" y="671062"/>
              <a:ext cx="8242386" cy="10146348"/>
              <a:chOff x="0" y="0"/>
              <a:chExt cx="660400" cy="812950"/>
            </a:xfrm>
          </p:grpSpPr>
          <p:sp>
            <p:nvSpPr>
              <p:cNvPr id="1327" name="Google Shape;1327;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9" name="Google Shape;1329;p50"/>
            <p:cNvGrpSpPr/>
            <p:nvPr/>
          </p:nvGrpSpPr>
          <p:grpSpPr>
            <a:xfrm>
              <a:off x="1083502" y="1333541"/>
              <a:ext cx="7165868" cy="8821158"/>
              <a:chOff x="0" y="0"/>
              <a:chExt cx="660400" cy="812950"/>
            </a:xfrm>
          </p:grpSpPr>
          <p:sp>
            <p:nvSpPr>
              <p:cNvPr id="1330" name="Google Shape;1330;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32" name="Google Shape;1332;p50"/>
          <p:cNvGrpSpPr/>
          <p:nvPr/>
        </p:nvGrpSpPr>
        <p:grpSpPr>
          <a:xfrm rot="10800000">
            <a:off x="13557505" y="-3280398"/>
            <a:ext cx="6999679" cy="8616579"/>
            <a:chOff x="0" y="0"/>
            <a:chExt cx="9332905" cy="11488772"/>
          </a:xfrm>
        </p:grpSpPr>
        <p:grpSp>
          <p:nvGrpSpPr>
            <p:cNvPr id="1333" name="Google Shape;1333;p50"/>
            <p:cNvGrpSpPr/>
            <p:nvPr/>
          </p:nvGrpSpPr>
          <p:grpSpPr>
            <a:xfrm>
              <a:off x="0" y="0"/>
              <a:ext cx="9332905" cy="11488772"/>
              <a:chOff x="0" y="0"/>
              <a:chExt cx="660400" cy="812950"/>
            </a:xfrm>
          </p:grpSpPr>
          <p:sp>
            <p:nvSpPr>
              <p:cNvPr id="1334" name="Google Shape;1334;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6" name="Google Shape;1336;p50"/>
            <p:cNvGrpSpPr/>
            <p:nvPr/>
          </p:nvGrpSpPr>
          <p:grpSpPr>
            <a:xfrm>
              <a:off x="545238" y="671062"/>
              <a:ext cx="8242386" cy="10146348"/>
              <a:chOff x="0" y="0"/>
              <a:chExt cx="660400" cy="812950"/>
            </a:xfrm>
          </p:grpSpPr>
          <p:sp>
            <p:nvSpPr>
              <p:cNvPr id="1337" name="Google Shape;1337;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9" name="Google Shape;1339;p50"/>
            <p:cNvGrpSpPr/>
            <p:nvPr/>
          </p:nvGrpSpPr>
          <p:grpSpPr>
            <a:xfrm>
              <a:off x="1083502" y="1333541"/>
              <a:ext cx="7165868" cy="8821158"/>
              <a:chOff x="0" y="0"/>
              <a:chExt cx="660400" cy="812950"/>
            </a:xfrm>
          </p:grpSpPr>
          <p:sp>
            <p:nvSpPr>
              <p:cNvPr id="1340" name="Google Shape;1340;p5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342" name="Google Shape;1342;p50"/>
          <p:cNvCxnSpPr/>
          <p:nvPr/>
        </p:nvCxnSpPr>
        <p:spPr>
          <a:xfrm>
            <a:off x="4638177" y="2245984"/>
            <a:ext cx="9799800" cy="0"/>
          </a:xfrm>
          <a:prstGeom prst="straightConnector1">
            <a:avLst/>
          </a:prstGeom>
          <a:noFill/>
          <a:ln cap="flat" cmpd="sng" w="38100">
            <a:solidFill>
              <a:srgbClr val="F3F6FA"/>
            </a:solidFill>
            <a:prstDash val="solid"/>
            <a:round/>
            <a:headEnd len="sm" w="sm" type="none"/>
            <a:tailEnd len="sm" w="sm" type="none"/>
          </a:ln>
        </p:spPr>
      </p:cxnSp>
      <p:grpSp>
        <p:nvGrpSpPr>
          <p:cNvPr id="1343" name="Google Shape;1343;p50"/>
          <p:cNvGrpSpPr/>
          <p:nvPr/>
        </p:nvGrpSpPr>
        <p:grpSpPr>
          <a:xfrm>
            <a:off x="15226010" y="2079760"/>
            <a:ext cx="406852" cy="408676"/>
            <a:chOff x="1813" y="0"/>
            <a:chExt cx="809173" cy="812800"/>
          </a:xfrm>
        </p:grpSpPr>
        <p:sp>
          <p:nvSpPr>
            <p:cNvPr id="1344" name="Google Shape;1344;p5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6" name="Google Shape;1346;p50"/>
          <p:cNvGrpSpPr/>
          <p:nvPr/>
        </p:nvGrpSpPr>
        <p:grpSpPr>
          <a:xfrm>
            <a:off x="15789684" y="2079760"/>
            <a:ext cx="406852" cy="408676"/>
            <a:chOff x="1813" y="0"/>
            <a:chExt cx="809173" cy="812800"/>
          </a:xfrm>
        </p:grpSpPr>
        <p:sp>
          <p:nvSpPr>
            <p:cNvPr id="1347" name="Google Shape;1347;p5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9" name="Google Shape;1349;p50"/>
          <p:cNvGrpSpPr/>
          <p:nvPr/>
        </p:nvGrpSpPr>
        <p:grpSpPr>
          <a:xfrm>
            <a:off x="16350731" y="2079760"/>
            <a:ext cx="406852" cy="408676"/>
            <a:chOff x="1813" y="0"/>
            <a:chExt cx="809173" cy="812800"/>
          </a:xfrm>
        </p:grpSpPr>
        <p:sp>
          <p:nvSpPr>
            <p:cNvPr id="1350" name="Google Shape;1350;p5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55" name="Shape 1355"/>
        <p:cNvGrpSpPr/>
        <p:nvPr/>
      </p:nvGrpSpPr>
      <p:grpSpPr>
        <a:xfrm>
          <a:off x="0" y="0"/>
          <a:ext cx="0" cy="0"/>
          <a:chOff x="0" y="0"/>
          <a:chExt cx="0" cy="0"/>
        </a:xfrm>
      </p:grpSpPr>
      <p:sp>
        <p:nvSpPr>
          <p:cNvPr id="1356" name="Google Shape;1356;p51"/>
          <p:cNvSpPr txBox="1"/>
          <p:nvPr/>
        </p:nvSpPr>
        <p:spPr>
          <a:xfrm>
            <a:off x="720550" y="556925"/>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a) Pros/Cons</a:t>
            </a:r>
            <a:endParaRPr/>
          </a:p>
        </p:txBody>
      </p:sp>
      <p:cxnSp>
        <p:nvCxnSpPr>
          <p:cNvPr id="1357" name="Google Shape;1357;p51"/>
          <p:cNvCxnSpPr/>
          <p:nvPr/>
        </p:nvCxnSpPr>
        <p:spPr>
          <a:xfrm>
            <a:off x="7859125" y="1391950"/>
            <a:ext cx="7933200" cy="7200"/>
          </a:xfrm>
          <a:prstGeom prst="straightConnector1">
            <a:avLst/>
          </a:prstGeom>
          <a:noFill/>
          <a:ln cap="flat" cmpd="sng" w="38100">
            <a:solidFill>
              <a:srgbClr val="0B1320"/>
            </a:solidFill>
            <a:prstDash val="solid"/>
            <a:round/>
            <a:headEnd len="sm" w="sm" type="none"/>
            <a:tailEnd len="sm" w="sm" type="none"/>
          </a:ln>
        </p:spPr>
      </p:cxnSp>
      <p:grpSp>
        <p:nvGrpSpPr>
          <p:cNvPr id="1358" name="Google Shape;1358;p51"/>
          <p:cNvGrpSpPr/>
          <p:nvPr/>
        </p:nvGrpSpPr>
        <p:grpSpPr>
          <a:xfrm>
            <a:off x="16294495" y="1194924"/>
            <a:ext cx="406852" cy="408676"/>
            <a:chOff x="1813" y="0"/>
            <a:chExt cx="809173" cy="812800"/>
          </a:xfrm>
        </p:grpSpPr>
        <p:sp>
          <p:nvSpPr>
            <p:cNvPr id="1359" name="Google Shape;1359;p5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1" name="Google Shape;1361;p51"/>
          <p:cNvGrpSpPr/>
          <p:nvPr/>
        </p:nvGrpSpPr>
        <p:grpSpPr>
          <a:xfrm>
            <a:off x="16858169" y="1194924"/>
            <a:ext cx="406852" cy="408676"/>
            <a:chOff x="1813" y="0"/>
            <a:chExt cx="809173" cy="812800"/>
          </a:xfrm>
        </p:grpSpPr>
        <p:sp>
          <p:nvSpPr>
            <p:cNvPr id="1362" name="Google Shape;1362;p5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4" name="Google Shape;1364;p51"/>
          <p:cNvGrpSpPr/>
          <p:nvPr/>
        </p:nvGrpSpPr>
        <p:grpSpPr>
          <a:xfrm>
            <a:off x="17419216" y="1194924"/>
            <a:ext cx="406852" cy="408676"/>
            <a:chOff x="1813" y="0"/>
            <a:chExt cx="809173" cy="812800"/>
          </a:xfrm>
        </p:grpSpPr>
        <p:sp>
          <p:nvSpPr>
            <p:cNvPr id="1365" name="Google Shape;1365;p5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67" name="Google Shape;1367;p51"/>
          <p:cNvSpPr txBox="1"/>
          <p:nvPr/>
        </p:nvSpPr>
        <p:spPr>
          <a:xfrm>
            <a:off x="1180350" y="3002950"/>
            <a:ext cx="56115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Mobile Device</a:t>
            </a:r>
            <a:endParaRPr sz="3000">
              <a:latin typeface="Calibri"/>
              <a:ea typeface="Calibri"/>
              <a:cs typeface="Calibri"/>
              <a:sym typeface="Calibri"/>
            </a:endParaRPr>
          </a:p>
        </p:txBody>
      </p:sp>
      <p:sp>
        <p:nvSpPr>
          <p:cNvPr id="1368" name="Google Shape;1368;p51"/>
          <p:cNvSpPr txBox="1"/>
          <p:nvPr/>
        </p:nvSpPr>
        <p:spPr>
          <a:xfrm>
            <a:off x="9994175" y="3002950"/>
            <a:ext cx="56115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Augmented</a:t>
            </a:r>
            <a:r>
              <a:rPr lang="en-US" sz="3000">
                <a:latin typeface="Calibri"/>
                <a:ea typeface="Calibri"/>
                <a:cs typeface="Calibri"/>
                <a:sym typeface="Calibri"/>
              </a:rPr>
              <a:t> Reality (AR)</a:t>
            </a:r>
            <a:endParaRPr sz="3000">
              <a:latin typeface="Calibri"/>
              <a:ea typeface="Calibri"/>
              <a:cs typeface="Calibri"/>
              <a:sym typeface="Calibri"/>
            </a:endParaRPr>
          </a:p>
        </p:txBody>
      </p:sp>
      <p:sp>
        <p:nvSpPr>
          <p:cNvPr id="1369" name="Google Shape;1369;p51"/>
          <p:cNvSpPr txBox="1"/>
          <p:nvPr/>
        </p:nvSpPr>
        <p:spPr>
          <a:xfrm>
            <a:off x="1180350" y="3872650"/>
            <a:ext cx="2339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Calibri"/>
                <a:ea typeface="Calibri"/>
                <a:cs typeface="Calibri"/>
                <a:sym typeface="Calibri"/>
              </a:rPr>
              <a:t> Pros</a:t>
            </a:r>
            <a:endParaRPr sz="2700">
              <a:latin typeface="Calibri"/>
              <a:ea typeface="Calibri"/>
              <a:cs typeface="Calibri"/>
              <a:sym typeface="Calibri"/>
            </a:endParaRPr>
          </a:p>
        </p:txBody>
      </p:sp>
      <p:sp>
        <p:nvSpPr>
          <p:cNvPr id="1370" name="Google Shape;1370;p51"/>
          <p:cNvSpPr txBox="1"/>
          <p:nvPr/>
        </p:nvSpPr>
        <p:spPr>
          <a:xfrm>
            <a:off x="4452150" y="3872650"/>
            <a:ext cx="2339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Calibri"/>
                <a:ea typeface="Calibri"/>
                <a:cs typeface="Calibri"/>
                <a:sym typeface="Calibri"/>
              </a:rPr>
              <a:t>Cons</a:t>
            </a:r>
            <a:endParaRPr sz="2700">
              <a:latin typeface="Calibri"/>
              <a:ea typeface="Calibri"/>
              <a:cs typeface="Calibri"/>
              <a:sym typeface="Calibri"/>
            </a:endParaRPr>
          </a:p>
        </p:txBody>
      </p:sp>
      <p:cxnSp>
        <p:nvCxnSpPr>
          <p:cNvPr id="1371" name="Google Shape;1371;p51"/>
          <p:cNvCxnSpPr>
            <a:stCxn id="1367" idx="2"/>
          </p:cNvCxnSpPr>
          <p:nvPr/>
        </p:nvCxnSpPr>
        <p:spPr>
          <a:xfrm>
            <a:off x="3986100" y="3665350"/>
            <a:ext cx="30900" cy="5342400"/>
          </a:xfrm>
          <a:prstGeom prst="straightConnector1">
            <a:avLst/>
          </a:prstGeom>
          <a:noFill/>
          <a:ln cap="flat" cmpd="sng" w="9525">
            <a:solidFill>
              <a:schemeClr val="dk2"/>
            </a:solidFill>
            <a:prstDash val="solid"/>
            <a:round/>
            <a:headEnd len="med" w="med" type="none"/>
            <a:tailEnd len="med" w="med" type="none"/>
          </a:ln>
        </p:spPr>
      </p:cxnSp>
      <p:cxnSp>
        <p:nvCxnSpPr>
          <p:cNvPr id="1372" name="Google Shape;1372;p51"/>
          <p:cNvCxnSpPr/>
          <p:nvPr/>
        </p:nvCxnSpPr>
        <p:spPr>
          <a:xfrm>
            <a:off x="766225" y="4535225"/>
            <a:ext cx="6522600" cy="0"/>
          </a:xfrm>
          <a:prstGeom prst="straightConnector1">
            <a:avLst/>
          </a:prstGeom>
          <a:noFill/>
          <a:ln cap="flat" cmpd="sng" w="9525">
            <a:solidFill>
              <a:schemeClr val="dk2"/>
            </a:solidFill>
            <a:prstDash val="solid"/>
            <a:round/>
            <a:headEnd len="med" w="med" type="none"/>
            <a:tailEnd len="med" w="med" type="none"/>
          </a:ln>
        </p:spPr>
      </p:cxnSp>
      <p:sp>
        <p:nvSpPr>
          <p:cNvPr id="1373" name="Google Shape;1373;p51"/>
          <p:cNvSpPr txBox="1"/>
          <p:nvPr/>
        </p:nvSpPr>
        <p:spPr>
          <a:xfrm>
            <a:off x="9952750" y="3872650"/>
            <a:ext cx="2339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Calibri"/>
                <a:ea typeface="Calibri"/>
                <a:cs typeface="Calibri"/>
                <a:sym typeface="Calibri"/>
              </a:rPr>
              <a:t> Pros</a:t>
            </a:r>
            <a:endParaRPr sz="2700">
              <a:latin typeface="Calibri"/>
              <a:ea typeface="Calibri"/>
              <a:cs typeface="Calibri"/>
              <a:sym typeface="Calibri"/>
            </a:endParaRPr>
          </a:p>
        </p:txBody>
      </p:sp>
      <p:sp>
        <p:nvSpPr>
          <p:cNvPr id="1374" name="Google Shape;1374;p51"/>
          <p:cNvSpPr txBox="1"/>
          <p:nvPr/>
        </p:nvSpPr>
        <p:spPr>
          <a:xfrm>
            <a:off x="13224550" y="3872650"/>
            <a:ext cx="2339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Calibri"/>
                <a:ea typeface="Calibri"/>
                <a:cs typeface="Calibri"/>
                <a:sym typeface="Calibri"/>
              </a:rPr>
              <a:t>Cons</a:t>
            </a:r>
            <a:endParaRPr sz="2700">
              <a:latin typeface="Calibri"/>
              <a:ea typeface="Calibri"/>
              <a:cs typeface="Calibri"/>
              <a:sym typeface="Calibri"/>
            </a:endParaRPr>
          </a:p>
        </p:txBody>
      </p:sp>
      <p:cxnSp>
        <p:nvCxnSpPr>
          <p:cNvPr id="1375" name="Google Shape;1375;p51"/>
          <p:cNvCxnSpPr/>
          <p:nvPr/>
        </p:nvCxnSpPr>
        <p:spPr>
          <a:xfrm>
            <a:off x="12758500" y="3665350"/>
            <a:ext cx="58800" cy="5363100"/>
          </a:xfrm>
          <a:prstGeom prst="straightConnector1">
            <a:avLst/>
          </a:prstGeom>
          <a:noFill/>
          <a:ln cap="flat" cmpd="sng" w="9525">
            <a:solidFill>
              <a:schemeClr val="dk2"/>
            </a:solidFill>
            <a:prstDash val="solid"/>
            <a:round/>
            <a:headEnd len="med" w="med" type="none"/>
            <a:tailEnd len="med" w="med" type="none"/>
          </a:ln>
        </p:spPr>
      </p:cxnSp>
      <p:cxnSp>
        <p:nvCxnSpPr>
          <p:cNvPr id="1376" name="Google Shape;1376;p51"/>
          <p:cNvCxnSpPr/>
          <p:nvPr/>
        </p:nvCxnSpPr>
        <p:spPr>
          <a:xfrm>
            <a:off x="9538625" y="4535225"/>
            <a:ext cx="6522600" cy="0"/>
          </a:xfrm>
          <a:prstGeom prst="straightConnector1">
            <a:avLst/>
          </a:prstGeom>
          <a:noFill/>
          <a:ln cap="flat" cmpd="sng" w="9525">
            <a:solidFill>
              <a:schemeClr val="dk2"/>
            </a:solidFill>
            <a:prstDash val="solid"/>
            <a:round/>
            <a:headEnd len="med" w="med" type="none"/>
            <a:tailEnd len="med" w="med" type="none"/>
          </a:ln>
        </p:spPr>
      </p:cxnSp>
      <p:sp>
        <p:nvSpPr>
          <p:cNvPr id="1377" name="Google Shape;1377;p51"/>
          <p:cNvSpPr txBox="1"/>
          <p:nvPr/>
        </p:nvSpPr>
        <p:spPr>
          <a:xfrm>
            <a:off x="-103550" y="4535225"/>
            <a:ext cx="4089600" cy="378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Accessibility: Mobile apps can run on a wide range of devices, so they are more accessible on multiple devices (phone, tablet) and across platforms (iOS, Android, etc.) to a broader audience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User familiarity: Many people are already familiar with using mobile apps, so they are more likely to adopt a new app and the learning curve is less steep</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Remote learning: Students are able to collaborate and learn remotely, offering flexibility and encouraging greater use of the app</a:t>
            </a:r>
            <a:endParaRPr sz="1800">
              <a:latin typeface="Calibri"/>
              <a:ea typeface="Calibri"/>
              <a:cs typeface="Calibri"/>
              <a:sym typeface="Calibri"/>
            </a:endParaRPr>
          </a:p>
        </p:txBody>
      </p:sp>
      <p:sp>
        <p:nvSpPr>
          <p:cNvPr id="1378" name="Google Shape;1378;p51"/>
          <p:cNvSpPr txBox="1"/>
          <p:nvPr/>
        </p:nvSpPr>
        <p:spPr>
          <a:xfrm>
            <a:off x="3986100" y="4576750"/>
            <a:ext cx="5114400" cy="378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Screen size constraints: Mobile apps are run on smaller screen sizes, thus less content can be displayed and certain interactive features may be more difficult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Distractions: Mobile apps can serve as a distraction, so it could affect the focus and quality of collaboration between students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Less applicable to certain fields: Subject areas (chemistry, field work, etc.) that require a lot of physical interaction or manipulation are difficult to replicate due to the lack of physical interaction capabilities</a:t>
            </a:r>
            <a:endParaRPr sz="1800">
              <a:latin typeface="Calibri"/>
              <a:ea typeface="Calibri"/>
              <a:cs typeface="Calibri"/>
              <a:sym typeface="Calibri"/>
            </a:endParaRPr>
          </a:p>
        </p:txBody>
      </p:sp>
      <p:sp>
        <p:nvSpPr>
          <p:cNvPr id="1379" name="Google Shape;1379;p51"/>
          <p:cNvSpPr txBox="1"/>
          <p:nvPr/>
        </p:nvSpPr>
        <p:spPr>
          <a:xfrm>
            <a:off x="8903800" y="4535225"/>
            <a:ext cx="3854700" cy="525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Immersive collaboration: Students can feel like they are actually together in-person, thus creating a more interactive and immersive learning experience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Visual learning: AR can enhance visual learning through overlays, diagrams, popups, etc.</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Hands-free learning: AR enables hands-free learning (ie glasses) which allows students to interact and engage with content and peers more easily</a:t>
            </a:r>
            <a:endParaRPr sz="1800">
              <a:latin typeface="Calibri"/>
              <a:ea typeface="Calibri"/>
              <a:cs typeface="Calibri"/>
              <a:sym typeface="Calibri"/>
            </a:endParaRPr>
          </a:p>
        </p:txBody>
      </p:sp>
      <p:sp>
        <p:nvSpPr>
          <p:cNvPr id="1380" name="Google Shape;1380;p51"/>
          <p:cNvSpPr txBox="1"/>
          <p:nvPr/>
        </p:nvSpPr>
        <p:spPr>
          <a:xfrm>
            <a:off x="12817300" y="4576750"/>
            <a:ext cx="3854700" cy="525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Device compatibility: AR apps require specific and more advanced hardware, thus access is limited (especially if technologies are being provided by schools)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Learning curve: Most people have little to no experience with AR, so it can be a barrier to adoption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Privacy concerns: Camera and location tracking raises privacy concerns especially in educational settings with minors</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96" name="Shape 196"/>
        <p:cNvGrpSpPr/>
        <p:nvPr/>
      </p:nvGrpSpPr>
      <p:grpSpPr>
        <a:xfrm>
          <a:off x="0" y="0"/>
          <a:ext cx="0" cy="0"/>
          <a:chOff x="0" y="0"/>
          <a:chExt cx="0" cy="0"/>
        </a:xfrm>
      </p:grpSpPr>
      <p:grpSp>
        <p:nvGrpSpPr>
          <p:cNvPr id="197" name="Google Shape;197;p16"/>
          <p:cNvGrpSpPr/>
          <p:nvPr/>
        </p:nvGrpSpPr>
        <p:grpSpPr>
          <a:xfrm>
            <a:off x="1028700" y="884039"/>
            <a:ext cx="16230600" cy="8374261"/>
            <a:chOff x="0" y="-38100"/>
            <a:chExt cx="4274726" cy="2205567"/>
          </a:xfrm>
        </p:grpSpPr>
        <p:sp>
          <p:nvSpPr>
            <p:cNvPr id="198" name="Google Shape;198;p1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0" name="Google Shape;200;p16"/>
          <p:cNvSpPr txBox="1"/>
          <p:nvPr/>
        </p:nvSpPr>
        <p:spPr>
          <a:xfrm>
            <a:off x="1340293" y="762000"/>
            <a:ext cx="2669833"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01.</a:t>
            </a:r>
            <a:endParaRPr/>
          </a:p>
        </p:txBody>
      </p:sp>
      <p:sp>
        <p:nvSpPr>
          <p:cNvPr id="201" name="Google Shape;201;p16"/>
          <p:cNvSpPr txBox="1"/>
          <p:nvPr/>
        </p:nvSpPr>
        <p:spPr>
          <a:xfrm>
            <a:off x="3766201" y="7382650"/>
            <a:ext cx="129921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project overview</a:t>
            </a:r>
            <a:endParaRPr/>
          </a:p>
        </p:txBody>
      </p:sp>
      <p:grpSp>
        <p:nvGrpSpPr>
          <p:cNvPr id="202" name="Google Shape;202;p16"/>
          <p:cNvGrpSpPr/>
          <p:nvPr/>
        </p:nvGrpSpPr>
        <p:grpSpPr>
          <a:xfrm>
            <a:off x="-3233490" y="5979520"/>
            <a:ext cx="6999655" cy="8614961"/>
            <a:chOff x="0" y="0"/>
            <a:chExt cx="9332874" cy="11486614"/>
          </a:xfrm>
        </p:grpSpPr>
        <p:grpSp>
          <p:nvGrpSpPr>
            <p:cNvPr id="203" name="Google Shape;203;p16"/>
            <p:cNvGrpSpPr/>
            <p:nvPr/>
          </p:nvGrpSpPr>
          <p:grpSpPr>
            <a:xfrm>
              <a:off x="0" y="0"/>
              <a:ext cx="9332874" cy="11486614"/>
              <a:chOff x="0" y="0"/>
              <a:chExt cx="660400" cy="812800"/>
            </a:xfrm>
          </p:grpSpPr>
          <p:sp>
            <p:nvSpPr>
              <p:cNvPr id="204" name="Google Shape;204;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16"/>
            <p:cNvGrpSpPr/>
            <p:nvPr/>
          </p:nvGrpSpPr>
          <p:grpSpPr>
            <a:xfrm>
              <a:off x="545238" y="671062"/>
              <a:ext cx="8242398" cy="10144490"/>
              <a:chOff x="0" y="0"/>
              <a:chExt cx="660400" cy="812800"/>
            </a:xfrm>
          </p:grpSpPr>
          <p:sp>
            <p:nvSpPr>
              <p:cNvPr id="207" name="Google Shape;207;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9" name="Google Shape;209;p16"/>
            <p:cNvGrpSpPr/>
            <p:nvPr/>
          </p:nvGrpSpPr>
          <p:grpSpPr>
            <a:xfrm>
              <a:off x="1083502" y="1333541"/>
              <a:ext cx="7165870" cy="8819533"/>
              <a:chOff x="0" y="0"/>
              <a:chExt cx="660400" cy="812800"/>
            </a:xfrm>
          </p:grpSpPr>
          <p:sp>
            <p:nvSpPr>
              <p:cNvPr id="210" name="Google Shape;210;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12" name="Google Shape;212;p16"/>
          <p:cNvGrpSpPr/>
          <p:nvPr/>
        </p:nvGrpSpPr>
        <p:grpSpPr>
          <a:xfrm rot="10800000">
            <a:off x="13557529" y="-3278780"/>
            <a:ext cx="6999655" cy="8614961"/>
            <a:chOff x="0" y="0"/>
            <a:chExt cx="9332874" cy="11486614"/>
          </a:xfrm>
        </p:grpSpPr>
        <p:grpSp>
          <p:nvGrpSpPr>
            <p:cNvPr id="213" name="Google Shape;213;p16"/>
            <p:cNvGrpSpPr/>
            <p:nvPr/>
          </p:nvGrpSpPr>
          <p:grpSpPr>
            <a:xfrm>
              <a:off x="0" y="0"/>
              <a:ext cx="9332874" cy="11486614"/>
              <a:chOff x="0" y="0"/>
              <a:chExt cx="660400" cy="812800"/>
            </a:xfrm>
          </p:grpSpPr>
          <p:sp>
            <p:nvSpPr>
              <p:cNvPr id="214" name="Google Shape;214;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6"/>
            <p:cNvGrpSpPr/>
            <p:nvPr/>
          </p:nvGrpSpPr>
          <p:grpSpPr>
            <a:xfrm>
              <a:off x="545238" y="671062"/>
              <a:ext cx="8242398" cy="10144490"/>
              <a:chOff x="0" y="0"/>
              <a:chExt cx="660400" cy="812800"/>
            </a:xfrm>
          </p:grpSpPr>
          <p:sp>
            <p:nvSpPr>
              <p:cNvPr id="217" name="Google Shape;217;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6"/>
            <p:cNvGrpSpPr/>
            <p:nvPr/>
          </p:nvGrpSpPr>
          <p:grpSpPr>
            <a:xfrm>
              <a:off x="1083502" y="1333541"/>
              <a:ext cx="7165870" cy="8819533"/>
              <a:chOff x="0" y="0"/>
              <a:chExt cx="660400" cy="812800"/>
            </a:xfrm>
          </p:grpSpPr>
          <p:sp>
            <p:nvSpPr>
              <p:cNvPr id="220" name="Google Shape;220;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22" name="Google Shape;222;p16"/>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223" name="Google Shape;223;p16"/>
          <p:cNvGrpSpPr/>
          <p:nvPr/>
        </p:nvGrpSpPr>
        <p:grpSpPr>
          <a:xfrm>
            <a:off x="15226010" y="2079760"/>
            <a:ext cx="406823" cy="408647"/>
            <a:chOff x="1813" y="0"/>
            <a:chExt cx="809173" cy="812800"/>
          </a:xfrm>
        </p:grpSpPr>
        <p:sp>
          <p:nvSpPr>
            <p:cNvPr id="224" name="Google Shape;22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p16"/>
          <p:cNvGrpSpPr/>
          <p:nvPr/>
        </p:nvGrpSpPr>
        <p:grpSpPr>
          <a:xfrm>
            <a:off x="15789684" y="2079760"/>
            <a:ext cx="406823" cy="408647"/>
            <a:chOff x="1813" y="0"/>
            <a:chExt cx="809173" cy="812800"/>
          </a:xfrm>
        </p:grpSpPr>
        <p:sp>
          <p:nvSpPr>
            <p:cNvPr id="227" name="Google Shape;227;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16"/>
          <p:cNvGrpSpPr/>
          <p:nvPr/>
        </p:nvGrpSpPr>
        <p:grpSpPr>
          <a:xfrm>
            <a:off x="16350731" y="2079760"/>
            <a:ext cx="406823" cy="408647"/>
            <a:chOff x="1813" y="0"/>
            <a:chExt cx="809173" cy="812800"/>
          </a:xfrm>
        </p:grpSpPr>
        <p:sp>
          <p:nvSpPr>
            <p:cNvPr id="230" name="Google Shape;23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84" name="Shape 1384"/>
        <p:cNvGrpSpPr/>
        <p:nvPr/>
      </p:nvGrpSpPr>
      <p:grpSpPr>
        <a:xfrm>
          <a:off x="0" y="0"/>
          <a:ext cx="0" cy="0"/>
          <a:chOff x="0" y="0"/>
          <a:chExt cx="0" cy="0"/>
        </a:xfrm>
      </p:grpSpPr>
      <p:sp>
        <p:nvSpPr>
          <p:cNvPr id="1385" name="Google Shape;1385;p52"/>
          <p:cNvSpPr txBox="1"/>
          <p:nvPr/>
        </p:nvSpPr>
        <p:spPr>
          <a:xfrm>
            <a:off x="378550" y="536200"/>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b</a:t>
            </a:r>
            <a:r>
              <a:rPr lang="en-US" sz="9000">
                <a:solidFill>
                  <a:srgbClr val="0B1320"/>
                </a:solidFill>
                <a:latin typeface="Playfair Display Black"/>
                <a:ea typeface="Playfair Display Black"/>
                <a:cs typeface="Playfair Display Black"/>
                <a:sym typeface="Playfair Display Black"/>
              </a:rPr>
              <a:t>) Lo-Fi Prototype</a:t>
            </a:r>
            <a:endParaRPr/>
          </a:p>
        </p:txBody>
      </p:sp>
      <p:cxnSp>
        <p:nvCxnSpPr>
          <p:cNvPr id="1386" name="Google Shape;1386;p52"/>
          <p:cNvCxnSpPr/>
          <p:nvPr/>
        </p:nvCxnSpPr>
        <p:spPr>
          <a:xfrm>
            <a:off x="10547200" y="1393900"/>
            <a:ext cx="5245200" cy="5400"/>
          </a:xfrm>
          <a:prstGeom prst="straightConnector1">
            <a:avLst/>
          </a:prstGeom>
          <a:noFill/>
          <a:ln cap="flat" cmpd="sng" w="38100">
            <a:solidFill>
              <a:srgbClr val="0B1320"/>
            </a:solidFill>
            <a:prstDash val="solid"/>
            <a:round/>
            <a:headEnd len="sm" w="sm" type="none"/>
            <a:tailEnd len="sm" w="sm" type="none"/>
          </a:ln>
        </p:spPr>
      </p:cxnSp>
      <p:grpSp>
        <p:nvGrpSpPr>
          <p:cNvPr id="1387" name="Google Shape;1387;p52"/>
          <p:cNvGrpSpPr/>
          <p:nvPr/>
        </p:nvGrpSpPr>
        <p:grpSpPr>
          <a:xfrm>
            <a:off x="16294495" y="1194924"/>
            <a:ext cx="406852" cy="408676"/>
            <a:chOff x="1813" y="0"/>
            <a:chExt cx="809173" cy="812800"/>
          </a:xfrm>
        </p:grpSpPr>
        <p:sp>
          <p:nvSpPr>
            <p:cNvPr id="1388" name="Google Shape;1388;p5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0" name="Google Shape;1390;p52"/>
          <p:cNvGrpSpPr/>
          <p:nvPr/>
        </p:nvGrpSpPr>
        <p:grpSpPr>
          <a:xfrm>
            <a:off x="16858169" y="1194924"/>
            <a:ext cx="406852" cy="408676"/>
            <a:chOff x="1813" y="0"/>
            <a:chExt cx="809173" cy="812800"/>
          </a:xfrm>
        </p:grpSpPr>
        <p:sp>
          <p:nvSpPr>
            <p:cNvPr id="1391" name="Google Shape;1391;p5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3" name="Google Shape;1393;p52"/>
          <p:cNvGrpSpPr/>
          <p:nvPr/>
        </p:nvGrpSpPr>
        <p:grpSpPr>
          <a:xfrm>
            <a:off x="17419216" y="1194924"/>
            <a:ext cx="406852" cy="408676"/>
            <a:chOff x="1813" y="0"/>
            <a:chExt cx="809173" cy="812800"/>
          </a:xfrm>
        </p:grpSpPr>
        <p:sp>
          <p:nvSpPr>
            <p:cNvPr id="1394" name="Google Shape;1394;p5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6" name="Google Shape;1396;p52"/>
          <p:cNvSpPr txBox="1"/>
          <p:nvPr/>
        </p:nvSpPr>
        <p:spPr>
          <a:xfrm>
            <a:off x="641950" y="2869950"/>
            <a:ext cx="12610200" cy="11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hlink"/>
                </a:solidFill>
                <a:latin typeface="Calibri"/>
                <a:ea typeface="Calibri"/>
                <a:cs typeface="Calibri"/>
                <a:sym typeface="Calibri"/>
                <a:hlinkClick r:id="rId3"/>
              </a:rPr>
              <a:t>https://marvelapp.com/prototype/309b631g/screen/93024673</a:t>
            </a:r>
            <a:endParaRPr sz="30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400" name="Shape 1400"/>
        <p:cNvGrpSpPr/>
        <p:nvPr/>
      </p:nvGrpSpPr>
      <p:grpSpPr>
        <a:xfrm>
          <a:off x="0" y="0"/>
          <a:ext cx="0" cy="0"/>
          <a:chOff x="0" y="0"/>
          <a:chExt cx="0" cy="0"/>
        </a:xfrm>
      </p:grpSpPr>
      <p:sp>
        <p:nvSpPr>
          <p:cNvPr id="1401" name="Google Shape;1401;p53"/>
          <p:cNvSpPr txBox="1"/>
          <p:nvPr/>
        </p:nvSpPr>
        <p:spPr>
          <a:xfrm>
            <a:off x="378550" y="536200"/>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a:t>
            </a:r>
            <a:r>
              <a:rPr lang="en-US" sz="9000">
                <a:solidFill>
                  <a:srgbClr val="0B1320"/>
                </a:solidFill>
                <a:latin typeface="Playfair Display Black"/>
                <a:ea typeface="Playfair Display Black"/>
                <a:cs typeface="Playfair Display Black"/>
                <a:sym typeface="Playfair Display Black"/>
              </a:rPr>
              <a:t>) Script</a:t>
            </a:r>
            <a:endParaRPr/>
          </a:p>
        </p:txBody>
      </p:sp>
      <p:cxnSp>
        <p:nvCxnSpPr>
          <p:cNvPr id="1402" name="Google Shape;1402;p53"/>
          <p:cNvCxnSpPr/>
          <p:nvPr/>
        </p:nvCxnSpPr>
        <p:spPr>
          <a:xfrm>
            <a:off x="5250375" y="1393900"/>
            <a:ext cx="10542000" cy="5400"/>
          </a:xfrm>
          <a:prstGeom prst="straightConnector1">
            <a:avLst/>
          </a:prstGeom>
          <a:noFill/>
          <a:ln cap="flat" cmpd="sng" w="38100">
            <a:solidFill>
              <a:srgbClr val="0B1320"/>
            </a:solidFill>
            <a:prstDash val="solid"/>
            <a:round/>
            <a:headEnd len="sm" w="sm" type="none"/>
            <a:tailEnd len="sm" w="sm" type="none"/>
          </a:ln>
        </p:spPr>
      </p:cxnSp>
      <p:grpSp>
        <p:nvGrpSpPr>
          <p:cNvPr id="1403" name="Google Shape;1403;p53"/>
          <p:cNvGrpSpPr/>
          <p:nvPr/>
        </p:nvGrpSpPr>
        <p:grpSpPr>
          <a:xfrm>
            <a:off x="16294495" y="1194924"/>
            <a:ext cx="406852" cy="408676"/>
            <a:chOff x="1813" y="0"/>
            <a:chExt cx="809173" cy="812800"/>
          </a:xfrm>
        </p:grpSpPr>
        <p:sp>
          <p:nvSpPr>
            <p:cNvPr id="1404" name="Google Shape;1404;p5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6" name="Google Shape;1406;p53"/>
          <p:cNvGrpSpPr/>
          <p:nvPr/>
        </p:nvGrpSpPr>
        <p:grpSpPr>
          <a:xfrm>
            <a:off x="16858169" y="1194924"/>
            <a:ext cx="406852" cy="408676"/>
            <a:chOff x="1813" y="0"/>
            <a:chExt cx="809173" cy="812800"/>
          </a:xfrm>
        </p:grpSpPr>
        <p:sp>
          <p:nvSpPr>
            <p:cNvPr id="1407" name="Google Shape;1407;p5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9" name="Google Shape;1409;p53"/>
          <p:cNvGrpSpPr/>
          <p:nvPr/>
        </p:nvGrpSpPr>
        <p:grpSpPr>
          <a:xfrm>
            <a:off x="17419216" y="1194924"/>
            <a:ext cx="406852" cy="408676"/>
            <a:chOff x="1813" y="0"/>
            <a:chExt cx="809173" cy="812800"/>
          </a:xfrm>
        </p:grpSpPr>
        <p:sp>
          <p:nvSpPr>
            <p:cNvPr id="1410" name="Google Shape;1410;p5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12" name="Google Shape;1412;p53"/>
          <p:cNvSpPr txBox="1"/>
          <p:nvPr/>
        </p:nvSpPr>
        <p:spPr>
          <a:xfrm>
            <a:off x="1097500" y="2029825"/>
            <a:ext cx="13914900" cy="7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Introduction:</a:t>
            </a:r>
            <a:endParaRPr b="1" sz="30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Welcome to our app prototype testing! We want to make it clear that in this session, we are testing our application, not you. There are no right or wrong actions, and your valuable input will contribute to our study's success. Your participation and feedback are essential in helping us refine and enhance the user experience of our app. </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rPr b="1" lang="en-US" sz="3000">
                <a:latin typeface="Calibri"/>
                <a:ea typeface="Calibri"/>
                <a:cs typeface="Calibri"/>
                <a:sym typeface="Calibri"/>
              </a:rPr>
              <a:t>Task 1:</a:t>
            </a:r>
            <a:endParaRPr b="1" sz="30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First we would like for you to try and join an existing question.</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rPr b="1" lang="en-US" sz="3000">
                <a:latin typeface="Calibri"/>
                <a:ea typeface="Calibri"/>
                <a:cs typeface="Calibri"/>
                <a:sym typeface="Calibri"/>
              </a:rPr>
              <a:t>Task 2:</a:t>
            </a:r>
            <a:endParaRPr b="1" sz="30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Next we would like for you to create a question on your own and then join that questions huddle.</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rPr b="1" lang="en-US" sz="3000">
                <a:latin typeface="Calibri"/>
                <a:ea typeface="Calibri"/>
                <a:cs typeface="Calibri"/>
                <a:sym typeface="Calibri"/>
              </a:rPr>
              <a:t>Task 3:</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Finally, we would like for you to join a question’s huddle and submit a picture in the huddle chat</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416" name="Shape 1416"/>
        <p:cNvGrpSpPr/>
        <p:nvPr/>
      </p:nvGrpSpPr>
      <p:grpSpPr>
        <a:xfrm>
          <a:off x="0" y="0"/>
          <a:ext cx="0" cy="0"/>
          <a:chOff x="0" y="0"/>
          <a:chExt cx="0" cy="0"/>
        </a:xfrm>
      </p:grpSpPr>
      <p:sp>
        <p:nvSpPr>
          <p:cNvPr id="1417" name="Google Shape;1417;p54"/>
          <p:cNvSpPr txBox="1"/>
          <p:nvPr/>
        </p:nvSpPr>
        <p:spPr>
          <a:xfrm>
            <a:off x="378550" y="536200"/>
            <a:ext cx="11913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d</a:t>
            </a:r>
            <a:r>
              <a:rPr lang="en-US" sz="9000">
                <a:solidFill>
                  <a:srgbClr val="0B1320"/>
                </a:solidFill>
                <a:latin typeface="Playfair Display Black"/>
                <a:ea typeface="Playfair Display Black"/>
                <a:cs typeface="Playfair Display Black"/>
                <a:sym typeface="Playfair Display Black"/>
              </a:rPr>
              <a:t>) Notes/Logs</a:t>
            </a:r>
            <a:endParaRPr/>
          </a:p>
        </p:txBody>
      </p:sp>
      <p:cxnSp>
        <p:nvCxnSpPr>
          <p:cNvPr id="1418" name="Google Shape;1418;p54"/>
          <p:cNvCxnSpPr/>
          <p:nvPr/>
        </p:nvCxnSpPr>
        <p:spPr>
          <a:xfrm>
            <a:off x="7859125" y="1391950"/>
            <a:ext cx="7933200" cy="7200"/>
          </a:xfrm>
          <a:prstGeom prst="straightConnector1">
            <a:avLst/>
          </a:prstGeom>
          <a:noFill/>
          <a:ln cap="flat" cmpd="sng" w="38100">
            <a:solidFill>
              <a:srgbClr val="0B1320"/>
            </a:solidFill>
            <a:prstDash val="solid"/>
            <a:round/>
            <a:headEnd len="sm" w="sm" type="none"/>
            <a:tailEnd len="sm" w="sm" type="none"/>
          </a:ln>
        </p:spPr>
      </p:cxnSp>
      <p:grpSp>
        <p:nvGrpSpPr>
          <p:cNvPr id="1419" name="Google Shape;1419;p54"/>
          <p:cNvGrpSpPr/>
          <p:nvPr/>
        </p:nvGrpSpPr>
        <p:grpSpPr>
          <a:xfrm>
            <a:off x="16294495" y="1194924"/>
            <a:ext cx="406852" cy="408676"/>
            <a:chOff x="1813" y="0"/>
            <a:chExt cx="809173" cy="812800"/>
          </a:xfrm>
        </p:grpSpPr>
        <p:sp>
          <p:nvSpPr>
            <p:cNvPr id="1420" name="Google Shape;1420;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2" name="Google Shape;1422;p54"/>
          <p:cNvGrpSpPr/>
          <p:nvPr/>
        </p:nvGrpSpPr>
        <p:grpSpPr>
          <a:xfrm>
            <a:off x="16858169" y="1194924"/>
            <a:ext cx="406852" cy="408676"/>
            <a:chOff x="1813" y="0"/>
            <a:chExt cx="809173" cy="812800"/>
          </a:xfrm>
        </p:grpSpPr>
        <p:sp>
          <p:nvSpPr>
            <p:cNvPr id="1423" name="Google Shape;1423;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5" name="Google Shape;1425;p54"/>
          <p:cNvGrpSpPr/>
          <p:nvPr/>
        </p:nvGrpSpPr>
        <p:grpSpPr>
          <a:xfrm>
            <a:off x="17419216" y="1194924"/>
            <a:ext cx="406852" cy="408676"/>
            <a:chOff x="1813" y="0"/>
            <a:chExt cx="809173" cy="812800"/>
          </a:xfrm>
        </p:grpSpPr>
        <p:sp>
          <p:nvSpPr>
            <p:cNvPr id="1426" name="Google Shape;1426;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8" name="Google Shape;1428;p54"/>
          <p:cNvSpPr txBox="1"/>
          <p:nvPr/>
        </p:nvSpPr>
        <p:spPr>
          <a:xfrm>
            <a:off x="538400" y="2630350"/>
            <a:ext cx="33546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500">
                <a:latin typeface="Calibri"/>
                <a:ea typeface="Calibri"/>
                <a:cs typeface="Calibri"/>
                <a:sym typeface="Calibri"/>
              </a:rPr>
              <a:t>Interview Notes:</a:t>
            </a:r>
            <a:endParaRPr sz="3500">
              <a:latin typeface="Calibri"/>
              <a:ea typeface="Calibri"/>
              <a:cs typeface="Calibri"/>
              <a:sym typeface="Calibri"/>
            </a:endParaRPr>
          </a:p>
        </p:txBody>
      </p:sp>
      <p:sp>
        <p:nvSpPr>
          <p:cNvPr id="1429" name="Google Shape;1429;p54"/>
          <p:cNvSpPr txBox="1"/>
          <p:nvPr/>
        </p:nvSpPr>
        <p:spPr>
          <a:xfrm>
            <a:off x="849000" y="3748500"/>
            <a:ext cx="16668900" cy="51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500" u="sng">
                <a:solidFill>
                  <a:schemeClr val="hlink"/>
                </a:solidFill>
                <a:latin typeface="Calibri"/>
                <a:ea typeface="Calibri"/>
                <a:cs typeface="Calibri"/>
                <a:sym typeface="Calibri"/>
                <a:hlinkClick r:id="rId3"/>
              </a:rPr>
              <a:t>https://docs.google.com/document/d/19BOObUJv5r42L0ziPciaK9pQeV29YZsEsxbAEWwdq6o/edit</a:t>
            </a:r>
            <a:endParaRPr sz="3500">
              <a:latin typeface="Calibri"/>
              <a:ea typeface="Calibri"/>
              <a:cs typeface="Calibri"/>
              <a:sym typeface="Calibri"/>
            </a:endParaRPr>
          </a:p>
          <a:p>
            <a:pPr indent="0" lvl="0" marL="0" rtl="0" algn="l">
              <a:spcBef>
                <a:spcPts val="0"/>
              </a:spcBef>
              <a:spcAft>
                <a:spcPts val="0"/>
              </a:spcAft>
              <a:buNone/>
            </a:pPr>
            <a:r>
              <a:t/>
            </a:r>
            <a:endParaRPr sz="3500">
              <a:latin typeface="Calibri"/>
              <a:ea typeface="Calibri"/>
              <a:cs typeface="Calibri"/>
              <a:sym typeface="Calibri"/>
            </a:endParaRPr>
          </a:p>
          <a:p>
            <a:pPr indent="0" lvl="0" marL="0" rtl="0" algn="l">
              <a:spcBef>
                <a:spcPts val="0"/>
              </a:spcBef>
              <a:spcAft>
                <a:spcPts val="0"/>
              </a:spcAft>
              <a:buNone/>
            </a:pPr>
            <a:r>
              <a:rPr lang="en-US" sz="3500" u="sng">
                <a:solidFill>
                  <a:schemeClr val="hlink"/>
                </a:solidFill>
                <a:latin typeface="Calibri"/>
                <a:ea typeface="Calibri"/>
                <a:cs typeface="Calibri"/>
                <a:sym typeface="Calibri"/>
                <a:hlinkClick r:id="rId4"/>
              </a:rPr>
              <a:t>https://docs.google.com/document/d/1YmlZG2yM8AEYaeloUmE4HPidIkwLxs0RuHlF7BGau_M/edit</a:t>
            </a:r>
            <a:endParaRPr sz="3500">
              <a:latin typeface="Calibri"/>
              <a:ea typeface="Calibri"/>
              <a:cs typeface="Calibri"/>
              <a:sym typeface="Calibri"/>
            </a:endParaRPr>
          </a:p>
          <a:p>
            <a:pPr indent="0" lvl="0" marL="0" rtl="0" algn="l">
              <a:spcBef>
                <a:spcPts val="0"/>
              </a:spcBef>
              <a:spcAft>
                <a:spcPts val="0"/>
              </a:spcAft>
              <a:buNone/>
            </a:pPr>
            <a:r>
              <a:t/>
            </a:r>
            <a:endParaRPr sz="3500">
              <a:latin typeface="Calibri"/>
              <a:ea typeface="Calibri"/>
              <a:cs typeface="Calibri"/>
              <a:sym typeface="Calibri"/>
            </a:endParaRPr>
          </a:p>
          <a:p>
            <a:pPr indent="0" lvl="0" marL="0" rtl="0" algn="l">
              <a:spcBef>
                <a:spcPts val="0"/>
              </a:spcBef>
              <a:spcAft>
                <a:spcPts val="0"/>
              </a:spcAft>
              <a:buNone/>
            </a:pPr>
            <a:r>
              <a:rPr lang="en-US" sz="3500" u="sng">
                <a:solidFill>
                  <a:schemeClr val="hlink"/>
                </a:solidFill>
                <a:latin typeface="Calibri"/>
                <a:ea typeface="Calibri"/>
                <a:cs typeface="Calibri"/>
                <a:sym typeface="Calibri"/>
                <a:hlinkClick r:id="rId5"/>
              </a:rPr>
              <a:t>https://docs.google.com/document/d/16qhJbO6kCRR30evu3MihAOiIpQpq8Iz9uq9XJrjr060/edit#heading=h.f3mnuwyfgbud</a:t>
            </a:r>
            <a:endParaRPr sz="3500">
              <a:latin typeface="Calibri"/>
              <a:ea typeface="Calibri"/>
              <a:cs typeface="Calibri"/>
              <a:sym typeface="Calibri"/>
            </a:endParaRPr>
          </a:p>
          <a:p>
            <a:pPr indent="0" lvl="0" marL="0" rtl="0" algn="l">
              <a:spcBef>
                <a:spcPts val="0"/>
              </a:spcBef>
              <a:spcAft>
                <a:spcPts val="0"/>
              </a:spcAft>
              <a:buNone/>
            </a:pPr>
            <a:r>
              <a:t/>
            </a:r>
            <a:endParaRPr sz="3500">
              <a:latin typeface="Calibri"/>
              <a:ea typeface="Calibri"/>
              <a:cs typeface="Calibri"/>
              <a:sym typeface="Calibri"/>
            </a:endParaRPr>
          </a:p>
          <a:p>
            <a:pPr indent="0" lvl="0" marL="0" rtl="0" algn="l">
              <a:spcBef>
                <a:spcPts val="0"/>
              </a:spcBef>
              <a:spcAft>
                <a:spcPts val="0"/>
              </a:spcAft>
              <a:buNone/>
            </a:pPr>
            <a:r>
              <a:t/>
            </a:r>
            <a:endParaRPr sz="35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35" name="Shape 235"/>
        <p:cNvGrpSpPr/>
        <p:nvPr/>
      </p:nvGrpSpPr>
      <p:grpSpPr>
        <a:xfrm>
          <a:off x="0" y="0"/>
          <a:ext cx="0" cy="0"/>
          <a:chOff x="0" y="0"/>
          <a:chExt cx="0" cy="0"/>
        </a:xfrm>
      </p:grpSpPr>
      <p:sp>
        <p:nvSpPr>
          <p:cNvPr id="236" name="Google Shape;236;p17"/>
          <p:cNvSpPr txBox="1"/>
          <p:nvPr/>
        </p:nvSpPr>
        <p:spPr>
          <a:xfrm>
            <a:off x="720551" y="556925"/>
            <a:ext cx="10350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problem + solution</a:t>
            </a:r>
            <a:endParaRPr/>
          </a:p>
        </p:txBody>
      </p:sp>
      <p:grpSp>
        <p:nvGrpSpPr>
          <p:cNvPr id="237" name="Google Shape;237;p17"/>
          <p:cNvGrpSpPr/>
          <p:nvPr/>
        </p:nvGrpSpPr>
        <p:grpSpPr>
          <a:xfrm>
            <a:off x="542288" y="4197526"/>
            <a:ext cx="8051819" cy="5580832"/>
            <a:chOff x="0" y="-38100"/>
            <a:chExt cx="1490774" cy="1194732"/>
          </a:xfrm>
        </p:grpSpPr>
        <p:sp>
          <p:nvSpPr>
            <p:cNvPr id="238" name="Google Shape;238;p17"/>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17"/>
          <p:cNvGrpSpPr/>
          <p:nvPr/>
        </p:nvGrpSpPr>
        <p:grpSpPr>
          <a:xfrm>
            <a:off x="2428211" y="2547020"/>
            <a:ext cx="4287589" cy="3230403"/>
            <a:chOff x="0" y="-38100"/>
            <a:chExt cx="1129234" cy="850800"/>
          </a:xfrm>
        </p:grpSpPr>
        <p:sp>
          <p:nvSpPr>
            <p:cNvPr id="241" name="Google Shape;241;p17"/>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3" name="Google Shape;243;p17"/>
          <p:cNvSpPr txBox="1"/>
          <p:nvPr/>
        </p:nvSpPr>
        <p:spPr>
          <a:xfrm>
            <a:off x="720550" y="6141775"/>
            <a:ext cx="7695300" cy="187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200">
                <a:solidFill>
                  <a:srgbClr val="0B1320"/>
                </a:solidFill>
                <a:latin typeface="Roboto"/>
                <a:ea typeface="Roboto"/>
                <a:cs typeface="Roboto"/>
                <a:sym typeface="Roboto"/>
              </a:rPr>
              <a:t>Lengthy office hours wait times create </a:t>
            </a:r>
            <a:r>
              <a:rPr lang="en-US" sz="3200">
                <a:solidFill>
                  <a:srgbClr val="0B1320"/>
                </a:solidFill>
                <a:latin typeface="Roboto"/>
                <a:ea typeface="Roboto"/>
                <a:cs typeface="Roboto"/>
                <a:sym typeface="Roboto"/>
              </a:rPr>
              <a:t>inefficiencies</a:t>
            </a:r>
            <a:r>
              <a:rPr lang="en-US" sz="3200">
                <a:solidFill>
                  <a:srgbClr val="0B1320"/>
                </a:solidFill>
                <a:latin typeface="Roboto"/>
                <a:ea typeface="Roboto"/>
                <a:cs typeface="Roboto"/>
                <a:sym typeface="Roboto"/>
              </a:rPr>
              <a:t> for instructors and unproductive waiting for students.</a:t>
            </a:r>
            <a:endParaRPr sz="3200"/>
          </a:p>
        </p:txBody>
      </p:sp>
      <p:sp>
        <p:nvSpPr>
          <p:cNvPr id="244" name="Google Shape;244;p17"/>
          <p:cNvSpPr txBox="1"/>
          <p:nvPr/>
        </p:nvSpPr>
        <p:spPr>
          <a:xfrm>
            <a:off x="2825788" y="2890202"/>
            <a:ext cx="34848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problem</a:t>
            </a:r>
            <a:endParaRPr/>
          </a:p>
        </p:txBody>
      </p:sp>
      <p:grpSp>
        <p:nvGrpSpPr>
          <p:cNvPr id="245" name="Google Shape;245;p17"/>
          <p:cNvGrpSpPr/>
          <p:nvPr/>
        </p:nvGrpSpPr>
        <p:grpSpPr>
          <a:xfrm>
            <a:off x="11096146" y="2547020"/>
            <a:ext cx="4287589" cy="3230403"/>
            <a:chOff x="0" y="-38100"/>
            <a:chExt cx="1129234" cy="850800"/>
          </a:xfrm>
        </p:grpSpPr>
        <p:sp>
          <p:nvSpPr>
            <p:cNvPr id="246" name="Google Shape;246;p17"/>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17"/>
          <p:cNvSpPr txBox="1"/>
          <p:nvPr/>
        </p:nvSpPr>
        <p:spPr>
          <a:xfrm>
            <a:off x="11448916" y="2890202"/>
            <a:ext cx="3582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solution</a:t>
            </a:r>
            <a:endParaRPr/>
          </a:p>
        </p:txBody>
      </p:sp>
      <p:cxnSp>
        <p:nvCxnSpPr>
          <p:cNvPr id="249" name="Google Shape;249;p17"/>
          <p:cNvCxnSpPr/>
          <p:nvPr/>
        </p:nvCxnSpPr>
        <p:spPr>
          <a:xfrm>
            <a:off x="11585250" y="1391950"/>
            <a:ext cx="4206900" cy="7200"/>
          </a:xfrm>
          <a:prstGeom prst="straightConnector1">
            <a:avLst/>
          </a:prstGeom>
          <a:noFill/>
          <a:ln cap="flat" cmpd="sng" w="38100">
            <a:solidFill>
              <a:srgbClr val="0B1320"/>
            </a:solidFill>
            <a:prstDash val="solid"/>
            <a:round/>
            <a:headEnd len="sm" w="sm" type="none"/>
            <a:tailEnd len="sm" w="sm" type="none"/>
          </a:ln>
        </p:spPr>
      </p:cxnSp>
      <p:grpSp>
        <p:nvGrpSpPr>
          <p:cNvPr id="250" name="Google Shape;250;p17"/>
          <p:cNvGrpSpPr/>
          <p:nvPr/>
        </p:nvGrpSpPr>
        <p:grpSpPr>
          <a:xfrm>
            <a:off x="16294495" y="1194924"/>
            <a:ext cx="406852" cy="408676"/>
            <a:chOff x="1813" y="0"/>
            <a:chExt cx="809173" cy="812800"/>
          </a:xfrm>
        </p:grpSpPr>
        <p:sp>
          <p:nvSpPr>
            <p:cNvPr id="251" name="Google Shape;251;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17"/>
          <p:cNvGrpSpPr/>
          <p:nvPr/>
        </p:nvGrpSpPr>
        <p:grpSpPr>
          <a:xfrm>
            <a:off x="16858169" y="1194924"/>
            <a:ext cx="406852" cy="408676"/>
            <a:chOff x="1813" y="0"/>
            <a:chExt cx="809173" cy="812800"/>
          </a:xfrm>
        </p:grpSpPr>
        <p:sp>
          <p:nvSpPr>
            <p:cNvPr id="254" name="Google Shape;254;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6" name="Google Shape;256;p17"/>
          <p:cNvGrpSpPr/>
          <p:nvPr/>
        </p:nvGrpSpPr>
        <p:grpSpPr>
          <a:xfrm>
            <a:off x="17419216" y="1194924"/>
            <a:ext cx="406852" cy="408676"/>
            <a:chOff x="1813" y="0"/>
            <a:chExt cx="809173" cy="812800"/>
          </a:xfrm>
        </p:grpSpPr>
        <p:sp>
          <p:nvSpPr>
            <p:cNvPr id="257" name="Google Shape;257;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9" name="Google Shape;259;p17"/>
          <p:cNvSpPr/>
          <p:nvPr/>
        </p:nvSpPr>
        <p:spPr>
          <a:xfrm>
            <a:off x="9214850" y="4376874"/>
            <a:ext cx="8050180" cy="5401471"/>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txBox="1"/>
          <p:nvPr/>
        </p:nvSpPr>
        <p:spPr>
          <a:xfrm>
            <a:off x="9392275" y="4762663"/>
            <a:ext cx="7695300" cy="4629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200">
                <a:solidFill>
                  <a:srgbClr val="0B1320"/>
                </a:solidFill>
                <a:latin typeface="Roboto"/>
                <a:ea typeface="Roboto"/>
                <a:cs typeface="Roboto"/>
                <a:sym typeface="Roboto"/>
              </a:rPr>
              <a:t>A collaborative office hours tool streamlining instructor scheduling and peer-to</a:t>
            </a:r>
            <a:r>
              <a:rPr lang="en-US" sz="3200">
                <a:solidFill>
                  <a:srgbClr val="0B1320"/>
                </a:solidFill>
                <a:latin typeface="Roboto"/>
                <a:ea typeface="Roboto"/>
                <a:cs typeface="Roboto"/>
                <a:sym typeface="Roboto"/>
              </a:rPr>
              <a:t>-peer learning by grouping students and enabling collaboration either in person or through the app with clear group connections and voice/chat features.</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64" name="Shape 264"/>
        <p:cNvGrpSpPr/>
        <p:nvPr/>
      </p:nvGrpSpPr>
      <p:grpSpPr>
        <a:xfrm>
          <a:off x="0" y="0"/>
          <a:ext cx="0" cy="0"/>
          <a:chOff x="0" y="0"/>
          <a:chExt cx="0" cy="0"/>
        </a:xfrm>
      </p:grpSpPr>
      <p:sp>
        <p:nvSpPr>
          <p:cNvPr id="265" name="Google Shape;265;p18"/>
          <p:cNvSpPr txBox="1"/>
          <p:nvPr/>
        </p:nvSpPr>
        <p:spPr>
          <a:xfrm>
            <a:off x="720538" y="556932"/>
            <a:ext cx="93861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project overview</a:t>
            </a:r>
            <a:endParaRPr/>
          </a:p>
        </p:txBody>
      </p:sp>
      <p:grpSp>
        <p:nvGrpSpPr>
          <p:cNvPr id="266" name="Google Shape;266;p18"/>
          <p:cNvGrpSpPr/>
          <p:nvPr/>
        </p:nvGrpSpPr>
        <p:grpSpPr>
          <a:xfrm>
            <a:off x="461048" y="5319141"/>
            <a:ext cx="5660281" cy="4536250"/>
            <a:chOff x="0" y="-38100"/>
            <a:chExt cx="1490774" cy="1194732"/>
          </a:xfrm>
        </p:grpSpPr>
        <p:sp>
          <p:nvSpPr>
            <p:cNvPr id="267" name="Google Shape;267;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8"/>
          <p:cNvGrpSpPr/>
          <p:nvPr/>
        </p:nvGrpSpPr>
        <p:grpSpPr>
          <a:xfrm>
            <a:off x="461048" y="4003196"/>
            <a:ext cx="4287561" cy="3230765"/>
            <a:chOff x="0" y="-38100"/>
            <a:chExt cx="1129234" cy="850900"/>
          </a:xfrm>
        </p:grpSpPr>
        <p:sp>
          <p:nvSpPr>
            <p:cNvPr id="270" name="Google Shape;270;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18"/>
          <p:cNvSpPr txBox="1"/>
          <p:nvPr/>
        </p:nvSpPr>
        <p:spPr>
          <a:xfrm>
            <a:off x="720538" y="7202534"/>
            <a:ext cx="5141400" cy="769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0B1320"/>
                </a:solidFill>
                <a:latin typeface="Roboto"/>
                <a:ea typeface="Roboto"/>
                <a:cs typeface="Roboto"/>
                <a:sym typeface="Roboto"/>
              </a:rPr>
              <a:t>sameQ</a:t>
            </a:r>
            <a:endParaRPr b="1" sz="5000"/>
          </a:p>
        </p:txBody>
      </p:sp>
      <p:sp>
        <p:nvSpPr>
          <p:cNvPr id="273" name="Google Shape;273;p18"/>
          <p:cNvSpPr txBox="1"/>
          <p:nvPr/>
        </p:nvSpPr>
        <p:spPr>
          <a:xfrm>
            <a:off x="862425" y="4382977"/>
            <a:ext cx="34848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project title</a:t>
            </a:r>
            <a:endParaRPr/>
          </a:p>
        </p:txBody>
      </p:sp>
      <p:grpSp>
        <p:nvGrpSpPr>
          <p:cNvPr id="274" name="Google Shape;274;p18"/>
          <p:cNvGrpSpPr/>
          <p:nvPr/>
        </p:nvGrpSpPr>
        <p:grpSpPr>
          <a:xfrm>
            <a:off x="6313859" y="5319141"/>
            <a:ext cx="5660281" cy="4536250"/>
            <a:chOff x="0" y="-38100"/>
            <a:chExt cx="1490774" cy="1194732"/>
          </a:xfrm>
        </p:grpSpPr>
        <p:sp>
          <p:nvSpPr>
            <p:cNvPr id="275" name="Google Shape;275;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7" name="Google Shape;277;p18"/>
          <p:cNvGrpSpPr/>
          <p:nvPr/>
        </p:nvGrpSpPr>
        <p:grpSpPr>
          <a:xfrm>
            <a:off x="6313859" y="4003196"/>
            <a:ext cx="4287561" cy="3230765"/>
            <a:chOff x="0" y="-38100"/>
            <a:chExt cx="1129234" cy="850900"/>
          </a:xfrm>
        </p:grpSpPr>
        <p:sp>
          <p:nvSpPr>
            <p:cNvPr id="278" name="Google Shape;278;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18"/>
          <p:cNvGrpSpPr/>
          <p:nvPr/>
        </p:nvGrpSpPr>
        <p:grpSpPr>
          <a:xfrm>
            <a:off x="12166670" y="5319141"/>
            <a:ext cx="5660281" cy="4536250"/>
            <a:chOff x="0" y="-38100"/>
            <a:chExt cx="1490774" cy="1194732"/>
          </a:xfrm>
        </p:grpSpPr>
        <p:sp>
          <p:nvSpPr>
            <p:cNvPr id="281" name="Google Shape;281;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18"/>
          <p:cNvGrpSpPr/>
          <p:nvPr/>
        </p:nvGrpSpPr>
        <p:grpSpPr>
          <a:xfrm>
            <a:off x="12166670" y="4003196"/>
            <a:ext cx="4287561" cy="3230765"/>
            <a:chOff x="0" y="-38100"/>
            <a:chExt cx="1129234" cy="850900"/>
          </a:xfrm>
        </p:grpSpPr>
        <p:sp>
          <p:nvSpPr>
            <p:cNvPr id="284" name="Google Shape;284;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18"/>
          <p:cNvSpPr txBox="1"/>
          <p:nvPr/>
        </p:nvSpPr>
        <p:spPr>
          <a:xfrm>
            <a:off x="6483375" y="6663725"/>
            <a:ext cx="5942700" cy="1773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800">
                <a:solidFill>
                  <a:srgbClr val="0B1320"/>
                </a:solidFill>
                <a:latin typeface="Roboto"/>
                <a:ea typeface="Roboto"/>
                <a:cs typeface="Roboto"/>
                <a:sym typeface="Roboto"/>
              </a:rPr>
              <a:t>“Questions shared, knowledge paired.”</a:t>
            </a:r>
            <a:endParaRPr b="1" sz="4800"/>
          </a:p>
        </p:txBody>
      </p:sp>
      <p:sp>
        <p:nvSpPr>
          <p:cNvPr id="287" name="Google Shape;287;p18"/>
          <p:cNvSpPr txBox="1"/>
          <p:nvPr/>
        </p:nvSpPr>
        <p:spPr>
          <a:xfrm>
            <a:off x="6666591" y="4382977"/>
            <a:ext cx="3582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one-liner</a:t>
            </a:r>
            <a:endParaRPr/>
          </a:p>
        </p:txBody>
      </p:sp>
      <p:sp>
        <p:nvSpPr>
          <p:cNvPr id="288" name="Google Shape;288;p18"/>
          <p:cNvSpPr txBox="1"/>
          <p:nvPr/>
        </p:nvSpPr>
        <p:spPr>
          <a:xfrm>
            <a:off x="12426085" y="5663246"/>
            <a:ext cx="5141400" cy="3848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1" lang="en-US" sz="2500">
                <a:solidFill>
                  <a:schemeClr val="dk1"/>
                </a:solidFill>
                <a:latin typeface="Roboto"/>
                <a:ea typeface="Roboto"/>
                <a:cs typeface="Roboto"/>
                <a:sym typeface="Roboto"/>
              </a:rPr>
              <a:t>Unlock the potential of collaborative learning and and efficient office hours with sameQ. Empowering educators to offer flexible office hours and enabling students to seamlessly book individual or group slots while facilitating connections with peers, sameQ helps to foster a vibrant learning community and enhanced academic success.</a:t>
            </a:r>
            <a:endParaRPr b="1" sz="2500">
              <a:solidFill>
                <a:schemeClr val="dk1"/>
              </a:solidFill>
              <a:latin typeface="Roboto"/>
              <a:ea typeface="Roboto"/>
              <a:cs typeface="Roboto"/>
              <a:sym typeface="Roboto"/>
            </a:endParaRPr>
          </a:p>
        </p:txBody>
      </p:sp>
      <p:sp>
        <p:nvSpPr>
          <p:cNvPr id="289" name="Google Shape;289;p18"/>
          <p:cNvSpPr txBox="1"/>
          <p:nvPr/>
        </p:nvSpPr>
        <p:spPr>
          <a:xfrm>
            <a:off x="12166676" y="4382975"/>
            <a:ext cx="42876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3F6FA"/>
                </a:solidFill>
                <a:latin typeface="Playfair Display Black"/>
                <a:ea typeface="Playfair Display Black"/>
                <a:cs typeface="Playfair Display Black"/>
                <a:sym typeface="Playfair Display Black"/>
              </a:rPr>
              <a:t>value proposition</a:t>
            </a:r>
            <a:endParaRPr/>
          </a:p>
        </p:txBody>
      </p:sp>
      <p:cxnSp>
        <p:nvCxnSpPr>
          <p:cNvPr id="290" name="Google Shape;290;p18"/>
          <p:cNvCxnSpPr/>
          <p:nvPr/>
        </p:nvCxnSpPr>
        <p:spPr>
          <a:xfrm>
            <a:off x="10248689" y="1399247"/>
            <a:ext cx="5543425" cy="0"/>
          </a:xfrm>
          <a:prstGeom prst="straightConnector1">
            <a:avLst/>
          </a:prstGeom>
          <a:noFill/>
          <a:ln cap="flat" cmpd="sng" w="38100">
            <a:solidFill>
              <a:srgbClr val="0B1320"/>
            </a:solidFill>
            <a:prstDash val="solid"/>
            <a:round/>
            <a:headEnd len="sm" w="sm" type="none"/>
            <a:tailEnd len="sm" w="sm" type="none"/>
          </a:ln>
        </p:spPr>
      </p:cxnSp>
      <p:grpSp>
        <p:nvGrpSpPr>
          <p:cNvPr id="291" name="Google Shape;291;p18"/>
          <p:cNvGrpSpPr/>
          <p:nvPr/>
        </p:nvGrpSpPr>
        <p:grpSpPr>
          <a:xfrm>
            <a:off x="16294495" y="1194924"/>
            <a:ext cx="406823" cy="408647"/>
            <a:chOff x="1813" y="0"/>
            <a:chExt cx="809173" cy="812800"/>
          </a:xfrm>
        </p:grpSpPr>
        <p:sp>
          <p:nvSpPr>
            <p:cNvPr id="292" name="Google Shape;292;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18"/>
          <p:cNvGrpSpPr/>
          <p:nvPr/>
        </p:nvGrpSpPr>
        <p:grpSpPr>
          <a:xfrm>
            <a:off x="16858169" y="1194924"/>
            <a:ext cx="406823" cy="408647"/>
            <a:chOff x="1813" y="0"/>
            <a:chExt cx="809173" cy="812800"/>
          </a:xfrm>
        </p:grpSpPr>
        <p:sp>
          <p:nvSpPr>
            <p:cNvPr id="295" name="Google Shape;295;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18"/>
          <p:cNvGrpSpPr/>
          <p:nvPr/>
        </p:nvGrpSpPr>
        <p:grpSpPr>
          <a:xfrm>
            <a:off x="17419216" y="1194924"/>
            <a:ext cx="406823" cy="408647"/>
            <a:chOff x="1813" y="0"/>
            <a:chExt cx="809173" cy="812800"/>
          </a:xfrm>
        </p:grpSpPr>
        <p:sp>
          <p:nvSpPr>
            <p:cNvPr id="298" name="Google Shape;298;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03" name="Shape 303"/>
        <p:cNvGrpSpPr/>
        <p:nvPr/>
      </p:nvGrpSpPr>
      <p:grpSpPr>
        <a:xfrm>
          <a:off x="0" y="0"/>
          <a:ext cx="0" cy="0"/>
          <a:chOff x="0" y="0"/>
          <a:chExt cx="0" cy="0"/>
        </a:xfrm>
      </p:grpSpPr>
      <p:grpSp>
        <p:nvGrpSpPr>
          <p:cNvPr id="304" name="Google Shape;304;p19"/>
          <p:cNvGrpSpPr/>
          <p:nvPr/>
        </p:nvGrpSpPr>
        <p:grpSpPr>
          <a:xfrm>
            <a:off x="1028700" y="884039"/>
            <a:ext cx="16230600" cy="8374261"/>
            <a:chOff x="0" y="-38100"/>
            <a:chExt cx="4274726" cy="2205567"/>
          </a:xfrm>
        </p:grpSpPr>
        <p:sp>
          <p:nvSpPr>
            <p:cNvPr id="305" name="Google Shape;305;p19"/>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19"/>
          <p:cNvSpPr txBox="1"/>
          <p:nvPr/>
        </p:nvSpPr>
        <p:spPr>
          <a:xfrm>
            <a:off x="1340293" y="762000"/>
            <a:ext cx="2811483"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02.</a:t>
            </a:r>
            <a:endParaRPr/>
          </a:p>
        </p:txBody>
      </p:sp>
      <p:sp>
        <p:nvSpPr>
          <p:cNvPr id="308" name="Google Shape;308;p19"/>
          <p:cNvSpPr txBox="1"/>
          <p:nvPr/>
        </p:nvSpPr>
        <p:spPr>
          <a:xfrm>
            <a:off x="3083700" y="7401875"/>
            <a:ext cx="13845900" cy="14931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700">
                <a:solidFill>
                  <a:srgbClr val="F3F6FA"/>
                </a:solidFill>
                <a:latin typeface="Playfair Display Black"/>
                <a:ea typeface="Playfair Display Black"/>
                <a:cs typeface="Playfair Display Black"/>
                <a:sym typeface="Playfair Display Black"/>
              </a:rPr>
              <a:t>sketching </a:t>
            </a:r>
            <a:r>
              <a:rPr lang="en-US" sz="9700">
                <a:solidFill>
                  <a:srgbClr val="F3F6FA"/>
                </a:solidFill>
                <a:latin typeface="Playfair Display Black"/>
                <a:ea typeface="Playfair Display Black"/>
                <a:cs typeface="Playfair Display Black"/>
                <a:sym typeface="Playfair Display Black"/>
              </a:rPr>
              <a:t>exploration</a:t>
            </a:r>
            <a:r>
              <a:rPr lang="en-US" sz="9700">
                <a:solidFill>
                  <a:srgbClr val="F3F6FA"/>
                </a:solidFill>
                <a:latin typeface="Playfair Display Black"/>
                <a:ea typeface="Playfair Display Black"/>
                <a:cs typeface="Playfair Display Black"/>
                <a:sym typeface="Playfair Display Black"/>
              </a:rPr>
              <a:t>s</a:t>
            </a:r>
            <a:endParaRPr sz="700"/>
          </a:p>
        </p:txBody>
      </p:sp>
      <p:grpSp>
        <p:nvGrpSpPr>
          <p:cNvPr id="309" name="Google Shape;309;p19"/>
          <p:cNvGrpSpPr/>
          <p:nvPr/>
        </p:nvGrpSpPr>
        <p:grpSpPr>
          <a:xfrm>
            <a:off x="-3233490" y="5979520"/>
            <a:ext cx="6999656" cy="8614961"/>
            <a:chOff x="0" y="0"/>
            <a:chExt cx="9332874" cy="11486614"/>
          </a:xfrm>
        </p:grpSpPr>
        <p:grpSp>
          <p:nvGrpSpPr>
            <p:cNvPr id="310" name="Google Shape;310;p19"/>
            <p:cNvGrpSpPr/>
            <p:nvPr/>
          </p:nvGrpSpPr>
          <p:grpSpPr>
            <a:xfrm>
              <a:off x="0" y="0"/>
              <a:ext cx="9332874" cy="11486614"/>
              <a:chOff x="0" y="0"/>
              <a:chExt cx="660400" cy="812800"/>
            </a:xfrm>
          </p:grpSpPr>
          <p:sp>
            <p:nvSpPr>
              <p:cNvPr id="311" name="Google Shape;311;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3" name="Google Shape;313;p19"/>
            <p:cNvGrpSpPr/>
            <p:nvPr/>
          </p:nvGrpSpPr>
          <p:grpSpPr>
            <a:xfrm>
              <a:off x="545238" y="671062"/>
              <a:ext cx="8242398" cy="10144490"/>
              <a:chOff x="0" y="0"/>
              <a:chExt cx="660400" cy="812800"/>
            </a:xfrm>
          </p:grpSpPr>
          <p:sp>
            <p:nvSpPr>
              <p:cNvPr id="314" name="Google Shape;314;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19"/>
            <p:cNvGrpSpPr/>
            <p:nvPr/>
          </p:nvGrpSpPr>
          <p:grpSpPr>
            <a:xfrm>
              <a:off x="1083502" y="1333541"/>
              <a:ext cx="7165870" cy="8819533"/>
              <a:chOff x="0" y="0"/>
              <a:chExt cx="660400" cy="812800"/>
            </a:xfrm>
          </p:grpSpPr>
          <p:sp>
            <p:nvSpPr>
              <p:cNvPr id="317" name="Google Shape;317;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19" name="Google Shape;319;p19"/>
          <p:cNvGrpSpPr/>
          <p:nvPr/>
        </p:nvGrpSpPr>
        <p:grpSpPr>
          <a:xfrm rot="10800000">
            <a:off x="13557529" y="-3278780"/>
            <a:ext cx="6999655" cy="8614961"/>
            <a:chOff x="0" y="0"/>
            <a:chExt cx="9332874" cy="11486614"/>
          </a:xfrm>
        </p:grpSpPr>
        <p:grpSp>
          <p:nvGrpSpPr>
            <p:cNvPr id="320" name="Google Shape;320;p19"/>
            <p:cNvGrpSpPr/>
            <p:nvPr/>
          </p:nvGrpSpPr>
          <p:grpSpPr>
            <a:xfrm>
              <a:off x="0" y="0"/>
              <a:ext cx="9332874" cy="11486614"/>
              <a:chOff x="0" y="0"/>
              <a:chExt cx="660400" cy="812800"/>
            </a:xfrm>
          </p:grpSpPr>
          <p:sp>
            <p:nvSpPr>
              <p:cNvPr id="321" name="Google Shape;321;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19"/>
            <p:cNvGrpSpPr/>
            <p:nvPr/>
          </p:nvGrpSpPr>
          <p:grpSpPr>
            <a:xfrm>
              <a:off x="545238" y="671062"/>
              <a:ext cx="8242398" cy="10144490"/>
              <a:chOff x="0" y="0"/>
              <a:chExt cx="660400" cy="812800"/>
            </a:xfrm>
          </p:grpSpPr>
          <p:sp>
            <p:nvSpPr>
              <p:cNvPr id="324" name="Google Shape;324;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19"/>
            <p:cNvGrpSpPr/>
            <p:nvPr/>
          </p:nvGrpSpPr>
          <p:grpSpPr>
            <a:xfrm>
              <a:off x="1083502" y="1333541"/>
              <a:ext cx="7165870" cy="8819533"/>
              <a:chOff x="0" y="0"/>
              <a:chExt cx="660400" cy="812800"/>
            </a:xfrm>
          </p:grpSpPr>
          <p:sp>
            <p:nvSpPr>
              <p:cNvPr id="327" name="Google Shape;327;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29" name="Google Shape;329;p19"/>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330" name="Google Shape;330;p19"/>
          <p:cNvGrpSpPr/>
          <p:nvPr/>
        </p:nvGrpSpPr>
        <p:grpSpPr>
          <a:xfrm>
            <a:off x="15226010" y="2079760"/>
            <a:ext cx="406823" cy="408647"/>
            <a:chOff x="1813" y="0"/>
            <a:chExt cx="809173" cy="812800"/>
          </a:xfrm>
        </p:grpSpPr>
        <p:sp>
          <p:nvSpPr>
            <p:cNvPr id="331" name="Google Shape;331;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19"/>
          <p:cNvGrpSpPr/>
          <p:nvPr/>
        </p:nvGrpSpPr>
        <p:grpSpPr>
          <a:xfrm>
            <a:off x="15789684" y="2079760"/>
            <a:ext cx="406823" cy="408647"/>
            <a:chOff x="1813" y="0"/>
            <a:chExt cx="809173" cy="812800"/>
          </a:xfrm>
        </p:grpSpPr>
        <p:sp>
          <p:nvSpPr>
            <p:cNvPr id="334" name="Google Shape;334;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19"/>
          <p:cNvGrpSpPr/>
          <p:nvPr/>
        </p:nvGrpSpPr>
        <p:grpSpPr>
          <a:xfrm>
            <a:off x="16350731" y="2079760"/>
            <a:ext cx="406823" cy="408647"/>
            <a:chOff x="1813" y="0"/>
            <a:chExt cx="809173" cy="812800"/>
          </a:xfrm>
        </p:grpSpPr>
        <p:sp>
          <p:nvSpPr>
            <p:cNvPr id="337" name="Google Shape;337;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42" name="Shape 342"/>
        <p:cNvGrpSpPr/>
        <p:nvPr/>
      </p:nvGrpSpPr>
      <p:grpSpPr>
        <a:xfrm>
          <a:off x="0" y="0"/>
          <a:ext cx="0" cy="0"/>
          <a:chOff x="0" y="0"/>
          <a:chExt cx="0" cy="0"/>
        </a:xfrm>
      </p:grpSpPr>
      <p:sp>
        <p:nvSpPr>
          <p:cNvPr id="343" name="Google Shape;343;p20"/>
          <p:cNvSpPr txBox="1"/>
          <p:nvPr/>
        </p:nvSpPr>
        <p:spPr>
          <a:xfrm>
            <a:off x="1028700" y="457200"/>
            <a:ext cx="162306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realization #1</a:t>
            </a:r>
            <a:endParaRPr/>
          </a:p>
        </p:txBody>
      </p:sp>
      <p:grpSp>
        <p:nvGrpSpPr>
          <p:cNvPr id="344" name="Google Shape;344;p20"/>
          <p:cNvGrpSpPr/>
          <p:nvPr/>
        </p:nvGrpSpPr>
        <p:grpSpPr>
          <a:xfrm>
            <a:off x="16743241" y="4185870"/>
            <a:ext cx="6045632" cy="7442151"/>
            <a:chOff x="0" y="0"/>
            <a:chExt cx="8060842" cy="9922868"/>
          </a:xfrm>
        </p:grpSpPr>
        <p:grpSp>
          <p:nvGrpSpPr>
            <p:cNvPr id="345" name="Google Shape;345;p20"/>
            <p:cNvGrpSpPr/>
            <p:nvPr/>
          </p:nvGrpSpPr>
          <p:grpSpPr>
            <a:xfrm>
              <a:off x="0" y="0"/>
              <a:ext cx="8060842" cy="9922868"/>
              <a:chOff x="0" y="0"/>
              <a:chExt cx="660400" cy="812950"/>
            </a:xfrm>
          </p:grpSpPr>
          <p:sp>
            <p:nvSpPr>
              <p:cNvPr id="346" name="Google Shape;346;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8" name="Google Shape;348;p20"/>
            <p:cNvGrpSpPr/>
            <p:nvPr/>
          </p:nvGrpSpPr>
          <p:grpSpPr>
            <a:xfrm>
              <a:off x="470923" y="579598"/>
              <a:ext cx="7118980" cy="8763438"/>
              <a:chOff x="0" y="0"/>
              <a:chExt cx="660400" cy="812950"/>
            </a:xfrm>
          </p:grpSpPr>
          <p:sp>
            <p:nvSpPr>
              <p:cNvPr id="349" name="Google Shape;349;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p20"/>
            <p:cNvGrpSpPr/>
            <p:nvPr/>
          </p:nvGrpSpPr>
          <p:grpSpPr>
            <a:xfrm>
              <a:off x="935823" y="1151782"/>
              <a:ext cx="6189203" cy="7618886"/>
              <a:chOff x="0" y="0"/>
              <a:chExt cx="660400" cy="812950"/>
            </a:xfrm>
          </p:grpSpPr>
          <p:sp>
            <p:nvSpPr>
              <p:cNvPr id="352" name="Google Shape;352;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54" name="Google Shape;354;p20"/>
          <p:cNvGrpSpPr/>
          <p:nvPr/>
        </p:nvGrpSpPr>
        <p:grpSpPr>
          <a:xfrm rot="10800000">
            <a:off x="-3996932" y="-912226"/>
            <a:ext cx="5734732" cy="7059434"/>
            <a:chOff x="0" y="0"/>
            <a:chExt cx="7646309" cy="9412579"/>
          </a:xfrm>
        </p:grpSpPr>
        <p:grpSp>
          <p:nvGrpSpPr>
            <p:cNvPr id="355" name="Google Shape;355;p20"/>
            <p:cNvGrpSpPr/>
            <p:nvPr/>
          </p:nvGrpSpPr>
          <p:grpSpPr>
            <a:xfrm>
              <a:off x="0" y="0"/>
              <a:ext cx="7646309" cy="9412579"/>
              <a:chOff x="0" y="0"/>
              <a:chExt cx="660400" cy="812950"/>
            </a:xfrm>
          </p:grpSpPr>
          <p:sp>
            <p:nvSpPr>
              <p:cNvPr id="356" name="Google Shape;356;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20"/>
            <p:cNvGrpSpPr/>
            <p:nvPr/>
          </p:nvGrpSpPr>
          <p:grpSpPr>
            <a:xfrm>
              <a:off x="446706" y="549792"/>
              <a:ext cx="6752854" cy="8312739"/>
              <a:chOff x="0" y="0"/>
              <a:chExt cx="660400" cy="812950"/>
            </a:xfrm>
          </p:grpSpPr>
          <p:sp>
            <p:nvSpPr>
              <p:cNvPr id="359" name="Google Shape;359;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20"/>
            <p:cNvGrpSpPr/>
            <p:nvPr/>
          </p:nvGrpSpPr>
          <p:grpSpPr>
            <a:xfrm>
              <a:off x="887697" y="1092550"/>
              <a:ext cx="5870890" cy="7227044"/>
              <a:chOff x="0" y="0"/>
              <a:chExt cx="660400" cy="812950"/>
            </a:xfrm>
          </p:grpSpPr>
          <p:sp>
            <p:nvSpPr>
              <p:cNvPr id="362" name="Google Shape;362;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364" name="Google Shape;364;p20"/>
          <p:cNvPicPr preferRelativeResize="0"/>
          <p:nvPr/>
        </p:nvPicPr>
        <p:blipFill rotWithShape="1">
          <a:blip r:embed="rId3">
            <a:alphaModFix/>
          </a:blip>
          <a:srcRect b="47639" l="0" r="0" t="7058"/>
          <a:stretch/>
        </p:blipFill>
        <p:spPr>
          <a:xfrm>
            <a:off x="2607650" y="1611611"/>
            <a:ext cx="13072699" cy="7661865"/>
          </a:xfrm>
          <a:prstGeom prst="rect">
            <a:avLst/>
          </a:prstGeom>
          <a:noFill/>
          <a:ln>
            <a:noFill/>
          </a:ln>
        </p:spPr>
      </p:pic>
      <p:sp>
        <p:nvSpPr>
          <p:cNvPr id="365" name="Google Shape;365;p20"/>
          <p:cNvSpPr txBox="1"/>
          <p:nvPr/>
        </p:nvSpPr>
        <p:spPr>
          <a:xfrm>
            <a:off x="2795100" y="9231475"/>
            <a:ext cx="1279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latin typeface="Roboto"/>
                <a:ea typeface="Roboto"/>
                <a:cs typeface="Roboto"/>
                <a:sym typeface="Roboto"/>
              </a:rPr>
              <a:t>Figure 1: Concept sketches for an AR application</a:t>
            </a:r>
            <a:endParaRPr b="1" sz="3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69" name="Shape 369"/>
        <p:cNvGrpSpPr/>
        <p:nvPr/>
      </p:nvGrpSpPr>
      <p:grpSpPr>
        <a:xfrm>
          <a:off x="0" y="0"/>
          <a:ext cx="0" cy="0"/>
          <a:chOff x="0" y="0"/>
          <a:chExt cx="0" cy="0"/>
        </a:xfrm>
      </p:grpSpPr>
      <p:sp>
        <p:nvSpPr>
          <p:cNvPr id="370" name="Google Shape;370;p21"/>
          <p:cNvSpPr txBox="1"/>
          <p:nvPr/>
        </p:nvSpPr>
        <p:spPr>
          <a:xfrm>
            <a:off x="1028700" y="457200"/>
            <a:ext cx="162306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realization #2</a:t>
            </a:r>
            <a:endParaRPr/>
          </a:p>
        </p:txBody>
      </p:sp>
      <p:grpSp>
        <p:nvGrpSpPr>
          <p:cNvPr id="371" name="Google Shape;371;p21"/>
          <p:cNvGrpSpPr/>
          <p:nvPr/>
        </p:nvGrpSpPr>
        <p:grpSpPr>
          <a:xfrm>
            <a:off x="16743241" y="4185870"/>
            <a:ext cx="6045632" cy="7442151"/>
            <a:chOff x="0" y="0"/>
            <a:chExt cx="8060842" cy="9922868"/>
          </a:xfrm>
        </p:grpSpPr>
        <p:grpSp>
          <p:nvGrpSpPr>
            <p:cNvPr id="372" name="Google Shape;372;p21"/>
            <p:cNvGrpSpPr/>
            <p:nvPr/>
          </p:nvGrpSpPr>
          <p:grpSpPr>
            <a:xfrm>
              <a:off x="0" y="0"/>
              <a:ext cx="8060842" cy="9922868"/>
              <a:chOff x="0" y="0"/>
              <a:chExt cx="660400" cy="812950"/>
            </a:xfrm>
          </p:grpSpPr>
          <p:sp>
            <p:nvSpPr>
              <p:cNvPr id="373" name="Google Shape;373;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21"/>
            <p:cNvGrpSpPr/>
            <p:nvPr/>
          </p:nvGrpSpPr>
          <p:grpSpPr>
            <a:xfrm>
              <a:off x="470923" y="579598"/>
              <a:ext cx="7118980" cy="8763438"/>
              <a:chOff x="0" y="0"/>
              <a:chExt cx="660400" cy="812950"/>
            </a:xfrm>
          </p:grpSpPr>
          <p:sp>
            <p:nvSpPr>
              <p:cNvPr id="376" name="Google Shape;37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1"/>
            <p:cNvGrpSpPr/>
            <p:nvPr/>
          </p:nvGrpSpPr>
          <p:grpSpPr>
            <a:xfrm>
              <a:off x="935823" y="1151782"/>
              <a:ext cx="6189203" cy="7618886"/>
              <a:chOff x="0" y="0"/>
              <a:chExt cx="660400" cy="812950"/>
            </a:xfrm>
          </p:grpSpPr>
          <p:sp>
            <p:nvSpPr>
              <p:cNvPr id="379" name="Google Shape;37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81" name="Google Shape;381;p21"/>
          <p:cNvGrpSpPr/>
          <p:nvPr/>
        </p:nvGrpSpPr>
        <p:grpSpPr>
          <a:xfrm rot="10800000">
            <a:off x="-3996932" y="-912226"/>
            <a:ext cx="5734732" cy="7059434"/>
            <a:chOff x="0" y="0"/>
            <a:chExt cx="7646309" cy="9412579"/>
          </a:xfrm>
        </p:grpSpPr>
        <p:grpSp>
          <p:nvGrpSpPr>
            <p:cNvPr id="382" name="Google Shape;382;p21"/>
            <p:cNvGrpSpPr/>
            <p:nvPr/>
          </p:nvGrpSpPr>
          <p:grpSpPr>
            <a:xfrm>
              <a:off x="0" y="0"/>
              <a:ext cx="7646309" cy="9412579"/>
              <a:chOff x="0" y="0"/>
              <a:chExt cx="660400" cy="812950"/>
            </a:xfrm>
          </p:grpSpPr>
          <p:sp>
            <p:nvSpPr>
              <p:cNvPr id="383" name="Google Shape;383;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5" name="Google Shape;385;p21"/>
            <p:cNvGrpSpPr/>
            <p:nvPr/>
          </p:nvGrpSpPr>
          <p:grpSpPr>
            <a:xfrm>
              <a:off x="446706" y="549792"/>
              <a:ext cx="6752854" cy="8312739"/>
              <a:chOff x="0" y="0"/>
              <a:chExt cx="660400" cy="812950"/>
            </a:xfrm>
          </p:grpSpPr>
          <p:sp>
            <p:nvSpPr>
              <p:cNvPr id="386" name="Google Shape;38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p21"/>
            <p:cNvGrpSpPr/>
            <p:nvPr/>
          </p:nvGrpSpPr>
          <p:grpSpPr>
            <a:xfrm>
              <a:off x="887697" y="1092550"/>
              <a:ext cx="5870890" cy="7227044"/>
              <a:chOff x="0" y="0"/>
              <a:chExt cx="660400" cy="812950"/>
            </a:xfrm>
          </p:grpSpPr>
          <p:sp>
            <p:nvSpPr>
              <p:cNvPr id="389" name="Google Shape;38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391" name="Google Shape;391;p21"/>
          <p:cNvPicPr preferRelativeResize="0"/>
          <p:nvPr/>
        </p:nvPicPr>
        <p:blipFill rotWithShape="1">
          <a:blip r:embed="rId3">
            <a:alphaModFix/>
          </a:blip>
          <a:srcRect b="55513" l="0" r="0" t="3344"/>
          <a:stretch/>
        </p:blipFill>
        <p:spPr>
          <a:xfrm>
            <a:off x="1989475" y="1611600"/>
            <a:ext cx="14309050" cy="7616251"/>
          </a:xfrm>
          <a:prstGeom prst="rect">
            <a:avLst/>
          </a:prstGeom>
          <a:noFill/>
          <a:ln>
            <a:noFill/>
          </a:ln>
        </p:spPr>
      </p:pic>
      <p:sp>
        <p:nvSpPr>
          <p:cNvPr id="392" name="Google Shape;392;p21"/>
          <p:cNvSpPr txBox="1"/>
          <p:nvPr/>
        </p:nvSpPr>
        <p:spPr>
          <a:xfrm>
            <a:off x="2795100" y="9231475"/>
            <a:ext cx="1279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latin typeface="Roboto"/>
                <a:ea typeface="Roboto"/>
                <a:cs typeface="Roboto"/>
                <a:sym typeface="Roboto"/>
              </a:rPr>
              <a:t>Figure 2: Concept sketches for an mobile device application</a:t>
            </a:r>
            <a:endParaRPr b="1" sz="3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